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4"/>
  </p:notesMasterIdLst>
  <p:sldIdLst>
    <p:sldId id="256" r:id="rId5"/>
    <p:sldId id="258" r:id="rId6"/>
    <p:sldId id="282" r:id="rId7"/>
    <p:sldId id="281" r:id="rId8"/>
    <p:sldId id="284" r:id="rId9"/>
    <p:sldId id="283" r:id="rId10"/>
    <p:sldId id="304" r:id="rId11"/>
    <p:sldId id="286" r:id="rId12"/>
    <p:sldId id="289" r:id="rId13"/>
    <p:sldId id="290" r:id="rId14"/>
    <p:sldId id="288" r:id="rId15"/>
    <p:sldId id="293" r:id="rId16"/>
    <p:sldId id="294" r:id="rId17"/>
    <p:sldId id="292" r:id="rId18"/>
    <p:sldId id="291" r:id="rId19"/>
    <p:sldId id="287" r:id="rId20"/>
    <p:sldId id="295" r:id="rId21"/>
    <p:sldId id="296" r:id="rId22"/>
    <p:sldId id="297" r:id="rId23"/>
    <p:sldId id="299" r:id="rId24"/>
    <p:sldId id="298" r:id="rId25"/>
    <p:sldId id="300" r:id="rId26"/>
    <p:sldId id="301" r:id="rId27"/>
    <p:sldId id="356" r:id="rId28"/>
    <p:sldId id="357" r:id="rId29"/>
    <p:sldId id="358" r:id="rId30"/>
    <p:sldId id="302" r:id="rId31"/>
    <p:sldId id="303" r:id="rId32"/>
    <p:sldId id="305" r:id="rId33"/>
    <p:sldId id="306" r:id="rId34"/>
    <p:sldId id="307" r:id="rId35"/>
    <p:sldId id="308" r:id="rId36"/>
    <p:sldId id="309" r:id="rId37"/>
    <p:sldId id="310" r:id="rId38"/>
    <p:sldId id="312" r:id="rId39"/>
    <p:sldId id="313" r:id="rId40"/>
    <p:sldId id="314" r:id="rId41"/>
    <p:sldId id="315" r:id="rId42"/>
    <p:sldId id="316" r:id="rId43"/>
    <p:sldId id="317" r:id="rId44"/>
    <p:sldId id="318" r:id="rId45"/>
    <p:sldId id="319" r:id="rId46"/>
    <p:sldId id="321" r:id="rId47"/>
    <p:sldId id="320" r:id="rId48"/>
    <p:sldId id="324" r:id="rId49"/>
    <p:sldId id="323" r:id="rId50"/>
    <p:sldId id="325" r:id="rId51"/>
    <p:sldId id="359" r:id="rId52"/>
    <p:sldId id="326" r:id="rId53"/>
    <p:sldId id="367" r:id="rId54"/>
    <p:sldId id="362" r:id="rId55"/>
    <p:sldId id="366" r:id="rId56"/>
    <p:sldId id="372" r:id="rId57"/>
    <p:sldId id="364" r:id="rId58"/>
    <p:sldId id="363" r:id="rId59"/>
    <p:sldId id="369" r:id="rId60"/>
    <p:sldId id="368" r:id="rId61"/>
    <p:sldId id="355" r:id="rId62"/>
    <p:sldId id="361" r:id="rId63"/>
  </p:sldIdLst>
  <p:sldSz cx="9902825" cy="6858000"/>
  <p:notesSz cx="6797675"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20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1" autoAdjust="0"/>
    <p:restoredTop sz="90590" autoAdjust="0"/>
  </p:normalViewPr>
  <p:slideViewPr>
    <p:cSldViewPr snapToGrid="0" snapToObjects="1">
      <p:cViewPr>
        <p:scale>
          <a:sx n="89" d="100"/>
          <a:sy n="89" d="100"/>
        </p:scale>
        <p:origin x="-1398" y="-402"/>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fld id="{0A820B56-472F-4EB7-9131-98A473BAC246}" type="datetimeFigureOut">
              <a:rPr lang="en-GB" smtClean="0"/>
              <a:t>10/05/2015</a:t>
            </a:fld>
            <a:endParaRPr lang="en-GB"/>
          </a:p>
        </p:txBody>
      </p:sp>
      <p:sp>
        <p:nvSpPr>
          <p:cNvPr id="4" name="Slide Image Placeholder 3"/>
          <p:cNvSpPr>
            <a:spLocks noGrp="1" noRot="1" noChangeAspect="1"/>
          </p:cNvSpPr>
          <p:nvPr>
            <p:ph type="sldImg" idx="2"/>
          </p:nvPr>
        </p:nvSpPr>
        <p:spPr>
          <a:xfrm>
            <a:off x="727075" y="741363"/>
            <a:ext cx="5343525" cy="37020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76C4692D-91C6-48C5-B1BF-F4D0FFE8CD07}" type="slidenum">
              <a:rPr lang="en-GB" smtClean="0"/>
              <a:t>‹#›</a:t>
            </a:fld>
            <a:endParaRPr lang="en-GB"/>
          </a:p>
        </p:txBody>
      </p:sp>
    </p:spTree>
    <p:extLst>
      <p:ext uri="{BB962C8B-B14F-4D97-AF65-F5344CB8AC3E}">
        <p14:creationId xmlns:p14="http://schemas.microsoft.com/office/powerpoint/2010/main" val="219769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effectLst/>
                <a:latin typeface="Arial" panose="020B0604020202020204" pitchFamily="34" charset="0"/>
                <a:cs typeface="Arial" panose="020B0604020202020204" pitchFamily="34" charset="0"/>
              </a:rPr>
              <a:t>Avg</a:t>
            </a:r>
            <a:r>
              <a:rPr lang="en-US" sz="1200" dirty="0" smtClean="0">
                <a:effectLst/>
                <a:latin typeface="Arial" panose="020B0604020202020204" pitchFamily="34" charset="0"/>
                <a:cs typeface="Arial" panose="020B0604020202020204" pitchFamily="34" charset="0"/>
              </a:rPr>
              <a:t> Fare – the average fare</a:t>
            </a:r>
          </a:p>
          <a:p>
            <a:r>
              <a:rPr lang="en-US" sz="1200" dirty="0" err="1" smtClean="0">
                <a:effectLst/>
                <a:latin typeface="Arial" panose="020B0604020202020204" pitchFamily="34" charset="0"/>
                <a:cs typeface="Arial" panose="020B0604020202020204" pitchFamily="34" charset="0"/>
              </a:rPr>
              <a:t>Frcst</a:t>
            </a:r>
            <a:r>
              <a:rPr lang="en-US" sz="1200" dirty="0" smtClean="0">
                <a:effectLst/>
                <a:latin typeface="Arial" panose="020B0604020202020204" pitchFamily="34" charset="0"/>
                <a:cs typeface="Arial" panose="020B0604020202020204" pitchFamily="34" charset="0"/>
              </a:rPr>
              <a:t> </a:t>
            </a:r>
            <a:r>
              <a:rPr lang="en-US" sz="1200" dirty="0" err="1" smtClean="0">
                <a:effectLst/>
                <a:latin typeface="Arial" panose="020B0604020202020204" pitchFamily="34" charset="0"/>
                <a:cs typeface="Arial" panose="020B0604020202020204" pitchFamily="34" charset="0"/>
              </a:rPr>
              <a:t>Dmd</a:t>
            </a:r>
            <a:r>
              <a:rPr lang="en-US" sz="1200" dirty="0" smtClean="0">
                <a:effectLst/>
                <a:latin typeface="Arial" panose="020B0604020202020204" pitchFamily="34" charset="0"/>
                <a:cs typeface="Arial" panose="020B0604020202020204" pitchFamily="34" charset="0"/>
              </a:rPr>
              <a:t> – the forecasted final demand</a:t>
            </a:r>
          </a:p>
          <a:p>
            <a:r>
              <a:rPr lang="en-US" sz="1200" dirty="0" err="1" smtClean="0">
                <a:effectLst/>
                <a:latin typeface="Arial" panose="020B0604020202020204" pitchFamily="34" charset="0"/>
                <a:cs typeface="Arial" panose="020B0604020202020204" pitchFamily="34" charset="0"/>
              </a:rPr>
              <a:t>Frcst</a:t>
            </a:r>
            <a:r>
              <a:rPr lang="en-US" sz="1200" dirty="0" smtClean="0">
                <a:effectLst/>
                <a:latin typeface="Arial" panose="020B0604020202020204" pitchFamily="34" charset="0"/>
                <a:cs typeface="Arial" panose="020B0604020202020204" pitchFamily="34" charset="0"/>
              </a:rPr>
              <a:t> Error – the standard error of the demand forecast</a:t>
            </a:r>
          </a:p>
          <a:p>
            <a:r>
              <a:rPr lang="en-US" sz="1200" dirty="0" smtClean="0">
                <a:effectLst/>
                <a:latin typeface="Arial" panose="020B0604020202020204" pitchFamily="34" charset="0"/>
                <a:cs typeface="Arial" panose="020B0604020202020204" pitchFamily="34" charset="0"/>
              </a:rPr>
              <a:t>Tot </a:t>
            </a:r>
            <a:r>
              <a:rPr lang="en-US" sz="1200" dirty="0" err="1" smtClean="0">
                <a:effectLst/>
                <a:latin typeface="Arial" panose="020B0604020202020204" pitchFamily="34" charset="0"/>
                <a:cs typeface="Arial" panose="020B0604020202020204" pitchFamily="34" charset="0"/>
              </a:rPr>
              <a:t>Bkd</a:t>
            </a:r>
            <a:r>
              <a:rPr lang="en-US" sz="1200" dirty="0" smtClean="0">
                <a:effectLst/>
                <a:latin typeface="Arial" panose="020B0604020202020204" pitchFamily="34" charset="0"/>
                <a:cs typeface="Arial" panose="020B0604020202020204" pitchFamily="34" charset="0"/>
              </a:rPr>
              <a:t> – the current total individual and group bookings</a:t>
            </a:r>
          </a:p>
          <a:p>
            <a:r>
              <a:rPr lang="en-US" sz="1200" dirty="0" smtClean="0">
                <a:effectLst/>
                <a:latin typeface="Arial" panose="020B0604020202020204" pitchFamily="34" charset="0"/>
                <a:cs typeface="Arial" panose="020B0604020202020204" pitchFamily="34" charset="0"/>
              </a:rPr>
              <a:t>Tot </a:t>
            </a:r>
            <a:r>
              <a:rPr lang="en-US" sz="1200" dirty="0" err="1" smtClean="0">
                <a:effectLst/>
                <a:latin typeface="Arial" panose="020B0604020202020204" pitchFamily="34" charset="0"/>
                <a:cs typeface="Arial" panose="020B0604020202020204" pitchFamily="34" charset="0"/>
              </a:rPr>
              <a:t>Fnl</a:t>
            </a:r>
            <a:r>
              <a:rPr lang="en-US" sz="1200" dirty="0" smtClean="0">
                <a:effectLst/>
                <a:latin typeface="Arial" panose="020B0604020202020204" pitchFamily="34" charset="0"/>
                <a:cs typeface="Arial" panose="020B0604020202020204" pitchFamily="34" charset="0"/>
              </a:rPr>
              <a:t> </a:t>
            </a:r>
            <a:r>
              <a:rPr lang="en-US" sz="1200" dirty="0" err="1" smtClean="0">
                <a:effectLst/>
                <a:latin typeface="Arial" panose="020B0604020202020204" pitchFamily="34" charset="0"/>
                <a:cs typeface="Arial" panose="020B0604020202020204" pitchFamily="34" charset="0"/>
              </a:rPr>
              <a:t>Bkd</a:t>
            </a:r>
            <a:r>
              <a:rPr lang="en-US" sz="1200" dirty="0" smtClean="0">
                <a:effectLst/>
                <a:latin typeface="Arial" panose="020B0604020202020204" pitchFamily="34" charset="0"/>
                <a:cs typeface="Arial" panose="020B0604020202020204" pitchFamily="34" charset="0"/>
              </a:rPr>
              <a:t> – the current final booked, which is the number of currently booked passengers who are expected to remain booked on the departure date</a:t>
            </a:r>
          </a:p>
          <a:p>
            <a:r>
              <a:rPr lang="en-US" sz="1200" dirty="0" smtClean="0">
                <a:effectLst/>
                <a:latin typeface="Arial" panose="020B0604020202020204" pitchFamily="34" charset="0"/>
                <a:cs typeface="Arial" panose="020B0604020202020204" pitchFamily="34" charset="0"/>
              </a:rPr>
              <a:t>Tot </a:t>
            </a:r>
            <a:r>
              <a:rPr lang="en-US" sz="1200" dirty="0" err="1" smtClean="0">
                <a:effectLst/>
                <a:latin typeface="Arial" panose="020B0604020202020204" pitchFamily="34" charset="0"/>
                <a:cs typeface="Arial" panose="020B0604020202020204" pitchFamily="34" charset="0"/>
              </a:rPr>
              <a:t>Fnl</a:t>
            </a:r>
            <a:r>
              <a:rPr lang="en-US" sz="1200" dirty="0" smtClean="0">
                <a:effectLst/>
                <a:latin typeface="Arial" panose="020B0604020202020204" pitchFamily="34" charset="0"/>
                <a:cs typeface="Arial" panose="020B0604020202020204" pitchFamily="34" charset="0"/>
              </a:rPr>
              <a:t> Out – the current final out, which is the number of currently booked passengers who are expected to board the flight</a:t>
            </a:r>
          </a:p>
          <a:p>
            <a:r>
              <a:rPr lang="en-US" sz="1200" dirty="0" err="1" smtClean="0">
                <a:effectLst/>
                <a:latin typeface="Arial" panose="020B0604020202020204" pitchFamily="34" charset="0"/>
                <a:cs typeface="Arial" panose="020B0604020202020204" pitchFamily="34" charset="0"/>
              </a:rPr>
              <a:t>Grp</a:t>
            </a:r>
            <a:r>
              <a:rPr lang="en-US" sz="1200" dirty="0" smtClean="0">
                <a:effectLst/>
                <a:latin typeface="Arial" panose="020B0604020202020204" pitchFamily="34" charset="0"/>
                <a:cs typeface="Arial" panose="020B0604020202020204" pitchFamily="34" charset="0"/>
              </a:rPr>
              <a:t> </a:t>
            </a:r>
            <a:r>
              <a:rPr lang="en-US" sz="1200" dirty="0" err="1" smtClean="0">
                <a:effectLst/>
                <a:latin typeface="Arial" panose="020B0604020202020204" pitchFamily="34" charset="0"/>
                <a:cs typeface="Arial" panose="020B0604020202020204" pitchFamily="34" charset="0"/>
              </a:rPr>
              <a:t>Bkd</a:t>
            </a:r>
            <a:r>
              <a:rPr lang="en-US" sz="1200" dirty="0" smtClean="0">
                <a:effectLst/>
                <a:latin typeface="Arial" panose="020B0604020202020204" pitchFamily="34" charset="0"/>
                <a:cs typeface="Arial" panose="020B0604020202020204" pitchFamily="34" charset="0"/>
              </a:rPr>
              <a:t> – the current group bookings</a:t>
            </a:r>
          </a:p>
          <a:p>
            <a:r>
              <a:rPr lang="en-US" sz="1200" dirty="0" err="1" smtClean="0">
                <a:effectLst/>
                <a:latin typeface="Arial" panose="020B0604020202020204" pitchFamily="34" charset="0"/>
                <a:cs typeface="Arial" panose="020B0604020202020204" pitchFamily="34" charset="0"/>
              </a:rPr>
              <a:t>Grp</a:t>
            </a:r>
            <a:r>
              <a:rPr lang="en-US" sz="1200" dirty="0" smtClean="0">
                <a:effectLst/>
                <a:latin typeface="Arial" panose="020B0604020202020204" pitchFamily="34" charset="0"/>
                <a:cs typeface="Arial" panose="020B0604020202020204" pitchFamily="34" charset="0"/>
              </a:rPr>
              <a:t> </a:t>
            </a:r>
            <a:r>
              <a:rPr lang="en-US" sz="1200" dirty="0" err="1" smtClean="0">
                <a:effectLst/>
                <a:latin typeface="Arial" panose="020B0604020202020204" pitchFamily="34" charset="0"/>
                <a:cs typeface="Arial" panose="020B0604020202020204" pitchFamily="34" charset="0"/>
              </a:rPr>
              <a:t>Fnl</a:t>
            </a:r>
            <a:r>
              <a:rPr lang="en-US" sz="1200" dirty="0" smtClean="0">
                <a:effectLst/>
                <a:latin typeface="Arial" panose="020B0604020202020204" pitchFamily="34" charset="0"/>
                <a:cs typeface="Arial" panose="020B0604020202020204" pitchFamily="34" charset="0"/>
              </a:rPr>
              <a:t> </a:t>
            </a:r>
            <a:r>
              <a:rPr lang="en-US" sz="1200" dirty="0" err="1" smtClean="0">
                <a:effectLst/>
                <a:latin typeface="Arial" panose="020B0604020202020204" pitchFamily="34" charset="0"/>
                <a:cs typeface="Arial" panose="020B0604020202020204" pitchFamily="34" charset="0"/>
              </a:rPr>
              <a:t>Bkd</a:t>
            </a:r>
            <a:r>
              <a:rPr lang="en-US" sz="1200" dirty="0" smtClean="0">
                <a:effectLst/>
                <a:latin typeface="Arial" panose="020B0604020202020204" pitchFamily="34" charset="0"/>
                <a:cs typeface="Arial" panose="020B0604020202020204" pitchFamily="34" charset="0"/>
              </a:rPr>
              <a:t> – the current group final booked, which is the number of currently booked group passengers who are expected to remain booked on the departure date</a:t>
            </a:r>
          </a:p>
          <a:p>
            <a:r>
              <a:rPr lang="en-US" sz="1200" dirty="0" err="1" smtClean="0">
                <a:effectLst/>
                <a:latin typeface="Arial" panose="020B0604020202020204" pitchFamily="34" charset="0"/>
                <a:cs typeface="Arial" panose="020B0604020202020204" pitchFamily="34" charset="0"/>
              </a:rPr>
              <a:t>Grp</a:t>
            </a:r>
            <a:r>
              <a:rPr lang="en-US" sz="1200" dirty="0" smtClean="0">
                <a:effectLst/>
                <a:latin typeface="Arial" panose="020B0604020202020204" pitchFamily="34" charset="0"/>
                <a:cs typeface="Arial" panose="020B0604020202020204" pitchFamily="34" charset="0"/>
              </a:rPr>
              <a:t> </a:t>
            </a:r>
            <a:r>
              <a:rPr lang="en-US" sz="1200" dirty="0" err="1" smtClean="0">
                <a:effectLst/>
                <a:latin typeface="Arial" panose="020B0604020202020204" pitchFamily="34" charset="0"/>
                <a:cs typeface="Arial" panose="020B0604020202020204" pitchFamily="34" charset="0"/>
              </a:rPr>
              <a:t>Fnl</a:t>
            </a:r>
            <a:r>
              <a:rPr lang="en-US" sz="1200" dirty="0" smtClean="0">
                <a:effectLst/>
                <a:latin typeface="Arial" panose="020B0604020202020204" pitchFamily="34" charset="0"/>
                <a:cs typeface="Arial" panose="020B0604020202020204" pitchFamily="34" charset="0"/>
              </a:rPr>
              <a:t> Out – the current group final out, which is the number of currently booked group passengers who are expected to board the flight</a:t>
            </a:r>
          </a:p>
          <a:p>
            <a:r>
              <a:rPr lang="en-US" sz="1200" dirty="0" smtClean="0">
                <a:effectLst/>
                <a:latin typeface="Arial" panose="020B0604020202020204" pitchFamily="34" charset="0"/>
                <a:cs typeface="Arial" panose="020B0604020202020204" pitchFamily="34" charset="0"/>
              </a:rPr>
              <a:t>SU Rate Mean – the mean show up rate</a:t>
            </a:r>
          </a:p>
          <a:p>
            <a:r>
              <a:rPr lang="en-US" sz="1200" dirty="0" smtClean="0">
                <a:effectLst/>
                <a:latin typeface="Arial" panose="020B0604020202020204" pitchFamily="34" charset="0"/>
                <a:cs typeface="Arial" panose="020B0604020202020204" pitchFamily="34" charset="0"/>
              </a:rPr>
              <a:t>SU Rate </a:t>
            </a:r>
            <a:r>
              <a:rPr lang="en-US" sz="1200" dirty="0" err="1" smtClean="0">
                <a:effectLst/>
                <a:latin typeface="Arial" panose="020B0604020202020204" pitchFamily="34" charset="0"/>
                <a:cs typeface="Arial" panose="020B0604020202020204" pitchFamily="34" charset="0"/>
              </a:rPr>
              <a:t>Dev</a:t>
            </a:r>
            <a:r>
              <a:rPr lang="en-US" sz="1200" dirty="0" smtClean="0">
                <a:effectLst/>
                <a:latin typeface="Arial" panose="020B0604020202020204" pitchFamily="34" charset="0"/>
                <a:cs typeface="Arial" panose="020B0604020202020204" pitchFamily="34" charset="0"/>
              </a:rPr>
              <a:t> – the standard deviation of the mean show up rate</a:t>
            </a:r>
          </a:p>
          <a:p>
            <a:r>
              <a:rPr lang="en-US" sz="1200" dirty="0" err="1" smtClean="0">
                <a:effectLst/>
                <a:latin typeface="Arial" panose="020B0604020202020204" pitchFamily="34" charset="0"/>
                <a:cs typeface="Arial" panose="020B0604020202020204" pitchFamily="34" charset="0"/>
              </a:rPr>
              <a:t>Bkg</a:t>
            </a:r>
            <a:r>
              <a:rPr lang="en-US" sz="1200" dirty="0" smtClean="0">
                <a:effectLst/>
                <a:latin typeface="Arial" panose="020B0604020202020204" pitchFamily="34" charset="0"/>
                <a:cs typeface="Arial" panose="020B0604020202020204" pitchFamily="34" charset="0"/>
              </a:rPr>
              <a:t> </a:t>
            </a:r>
            <a:r>
              <a:rPr lang="en-US" sz="1200" dirty="0" err="1" smtClean="0">
                <a:effectLst/>
                <a:latin typeface="Arial" panose="020B0604020202020204" pitchFamily="34" charset="0"/>
                <a:cs typeface="Arial" panose="020B0604020202020204" pitchFamily="34" charset="0"/>
              </a:rPr>
              <a:t>Prot</a:t>
            </a:r>
            <a:r>
              <a:rPr lang="en-US" sz="1200" dirty="0" smtClean="0">
                <a:effectLst/>
                <a:latin typeface="Arial" panose="020B0604020202020204" pitchFamily="34" charset="0"/>
                <a:cs typeface="Arial" panose="020B0604020202020204" pitchFamily="34" charset="0"/>
              </a:rPr>
              <a:t> Cur – the current number of booking protects</a:t>
            </a:r>
          </a:p>
          <a:p>
            <a:r>
              <a:rPr lang="en-US" sz="1200" dirty="0" err="1" smtClean="0">
                <a:effectLst/>
                <a:latin typeface="Arial" panose="020B0604020202020204" pitchFamily="34" charset="0"/>
                <a:cs typeface="Arial" panose="020B0604020202020204" pitchFamily="34" charset="0"/>
              </a:rPr>
              <a:t>Bkg</a:t>
            </a:r>
            <a:r>
              <a:rPr lang="en-US" sz="1200" dirty="0" smtClean="0">
                <a:effectLst/>
                <a:latin typeface="Arial" panose="020B0604020202020204" pitchFamily="34" charset="0"/>
                <a:cs typeface="Arial" panose="020B0604020202020204" pitchFamily="34" charset="0"/>
              </a:rPr>
              <a:t> </a:t>
            </a:r>
            <a:r>
              <a:rPr lang="en-US" sz="1200" dirty="0" err="1" smtClean="0">
                <a:effectLst/>
                <a:latin typeface="Arial" panose="020B0604020202020204" pitchFamily="34" charset="0"/>
                <a:cs typeface="Arial" panose="020B0604020202020204" pitchFamily="34" charset="0"/>
              </a:rPr>
              <a:t>Prot</a:t>
            </a:r>
            <a:r>
              <a:rPr lang="en-US" sz="1200" dirty="0" smtClean="0">
                <a:effectLst/>
                <a:latin typeface="Arial" panose="020B0604020202020204" pitchFamily="34" charset="0"/>
                <a:cs typeface="Arial" panose="020B0604020202020204" pitchFamily="34" charset="0"/>
              </a:rPr>
              <a:t> New – the new, not yet uploaded, number of booking protects; this can be either the Traffic Mix optimizer's recommendation or a user override</a:t>
            </a:r>
          </a:p>
          <a:p>
            <a:r>
              <a:rPr lang="en-US" sz="1200" dirty="0" smtClean="0">
                <a:effectLst/>
                <a:latin typeface="Arial" panose="020B0604020202020204" pitchFamily="34" charset="0"/>
                <a:cs typeface="Arial" panose="020B0604020202020204" pitchFamily="34" charset="0"/>
              </a:rPr>
              <a:t>AU Cur – the current AU</a:t>
            </a:r>
          </a:p>
          <a:p>
            <a:r>
              <a:rPr lang="en-US" sz="1200" dirty="0" smtClean="0">
                <a:effectLst/>
                <a:latin typeface="Arial" panose="020B0604020202020204" pitchFamily="34" charset="0"/>
                <a:cs typeface="Arial" panose="020B0604020202020204" pitchFamily="34" charset="0"/>
              </a:rPr>
              <a:t>AU New – the new, not yet uploaded, AU; this can be the Traffic Mix optimizer's recommendation, or it can be based on a user override to the </a:t>
            </a:r>
            <a:r>
              <a:rPr lang="en-US" sz="1200" dirty="0" err="1" smtClean="0">
                <a:effectLst/>
                <a:latin typeface="Arial" panose="020B0604020202020204" pitchFamily="34" charset="0"/>
                <a:cs typeface="Arial" panose="020B0604020202020204" pitchFamily="34" charset="0"/>
              </a:rPr>
              <a:t>Bkg</a:t>
            </a:r>
            <a:r>
              <a:rPr lang="en-US" sz="1200" dirty="0" smtClean="0">
                <a:effectLst/>
                <a:latin typeface="Arial" panose="020B0604020202020204" pitchFamily="34" charset="0"/>
                <a:cs typeface="Arial" panose="020B0604020202020204" pitchFamily="34" charset="0"/>
              </a:rPr>
              <a:t> </a:t>
            </a:r>
            <a:r>
              <a:rPr lang="en-US" sz="1200" dirty="0" err="1" smtClean="0">
                <a:effectLst/>
                <a:latin typeface="Arial" panose="020B0604020202020204" pitchFamily="34" charset="0"/>
                <a:cs typeface="Arial" panose="020B0604020202020204" pitchFamily="34" charset="0"/>
              </a:rPr>
              <a:t>Prot</a:t>
            </a:r>
            <a:r>
              <a:rPr lang="en-US" sz="1200" dirty="0" smtClean="0">
                <a:effectLst/>
                <a:latin typeface="Arial" panose="020B0604020202020204" pitchFamily="34" charset="0"/>
                <a:cs typeface="Arial" panose="020B0604020202020204" pitchFamily="34" charset="0"/>
              </a:rPr>
              <a:t> New</a:t>
            </a:r>
          </a:p>
        </p:txBody>
      </p:sp>
      <p:sp>
        <p:nvSpPr>
          <p:cNvPr id="4" name="Slide Number Placeholder 3"/>
          <p:cNvSpPr>
            <a:spLocks noGrp="1"/>
          </p:cNvSpPr>
          <p:nvPr>
            <p:ph type="sldNum" sz="quarter" idx="10"/>
          </p:nvPr>
        </p:nvSpPr>
        <p:spPr/>
        <p:txBody>
          <a:bodyPr/>
          <a:lstStyle/>
          <a:p>
            <a:fld id="{76C4692D-91C6-48C5-B1BF-F4D0FFE8CD07}" type="slidenum">
              <a:rPr lang="en-GB" smtClean="0"/>
              <a:t>46</a:t>
            </a:fld>
            <a:endParaRPr lang="en-GB"/>
          </a:p>
        </p:txBody>
      </p:sp>
    </p:spTree>
    <p:extLst>
      <p:ext uri="{BB962C8B-B14F-4D97-AF65-F5344CB8AC3E}">
        <p14:creationId xmlns:p14="http://schemas.microsoft.com/office/powerpoint/2010/main" val="4212921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712" y="2130427"/>
            <a:ext cx="8417402"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425" y="3886200"/>
            <a:ext cx="6931977"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CA6495-7905-3042-ABD1-71287369B94A}" type="datetimeFigureOut">
              <a:rPr lang="en-US" smtClean="0"/>
              <a:t>5/10/2015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350367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CA6495-7905-3042-ABD1-71287369B94A}" type="datetimeFigureOut">
              <a:rPr lang="en-US" smtClean="0"/>
              <a:t>5/10/2015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2717008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33428" y="274640"/>
            <a:ext cx="2367395"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26089" y="274640"/>
            <a:ext cx="694229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CA6495-7905-3042-ABD1-71287369B94A}" type="datetimeFigureOut">
              <a:rPr lang="en-US" smtClean="0"/>
              <a:t>5/10/2015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3769421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CA6495-7905-3042-ABD1-71287369B94A}" type="datetimeFigureOut">
              <a:rPr lang="en-US" smtClean="0"/>
              <a:t>5/10/2015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195444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255" y="4406902"/>
            <a:ext cx="8417402"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255" y="2906713"/>
            <a:ext cx="8417402"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CA6495-7905-3042-ABD1-71287369B94A}" type="datetimeFigureOut">
              <a:rPr lang="en-US" smtClean="0"/>
              <a:t>5/10/2015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1868453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26088" y="1600202"/>
            <a:ext cx="465398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345119" y="1600202"/>
            <a:ext cx="465570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CA6495-7905-3042-ABD1-71287369B94A}" type="datetimeFigureOut">
              <a:rPr lang="en-US" smtClean="0"/>
              <a:t>5/10/2015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337622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142" y="274638"/>
            <a:ext cx="8912543"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141" y="1535113"/>
            <a:ext cx="437546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141" y="2174875"/>
            <a:ext cx="437546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0498" y="1535113"/>
            <a:ext cx="437718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0498" y="2174875"/>
            <a:ext cx="437718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CA6495-7905-3042-ABD1-71287369B94A}" type="datetimeFigureOut">
              <a:rPr lang="en-US" smtClean="0"/>
              <a:t>5/10/2015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1333095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CA6495-7905-3042-ABD1-71287369B94A}" type="datetimeFigureOut">
              <a:rPr lang="en-US" smtClean="0"/>
              <a:t>5/10/2015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97673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CA6495-7905-3042-ABD1-71287369B94A}" type="datetimeFigureOut">
              <a:rPr lang="en-US" smtClean="0"/>
              <a:t>5/10/2015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312762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141" y="273050"/>
            <a:ext cx="325796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1730" y="273052"/>
            <a:ext cx="553595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141" y="1435102"/>
            <a:ext cx="32579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CA6495-7905-3042-ABD1-71287369B94A}" type="datetimeFigureOut">
              <a:rPr lang="en-US" smtClean="0"/>
              <a:t>5/10/2015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2525378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023" y="4800600"/>
            <a:ext cx="59416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023" y="612775"/>
            <a:ext cx="59416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023" y="5367338"/>
            <a:ext cx="59416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CA6495-7905-3042-ABD1-71287369B94A}" type="datetimeFigureOut">
              <a:rPr lang="en-US" smtClean="0"/>
              <a:t>5/10/2015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B2E6CC-9006-1746-BBC8-D23A6D415171}" type="slidenum">
              <a:rPr lang="en-US" smtClean="0"/>
              <a:t>‹#›</a:t>
            </a:fld>
            <a:endParaRPr lang="en-US"/>
          </a:p>
        </p:txBody>
      </p:sp>
    </p:spTree>
    <p:extLst>
      <p:ext uri="{BB962C8B-B14F-4D97-AF65-F5344CB8AC3E}">
        <p14:creationId xmlns:p14="http://schemas.microsoft.com/office/powerpoint/2010/main" val="389898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142" y="274638"/>
            <a:ext cx="89125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142" y="1600202"/>
            <a:ext cx="89125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142" y="6356352"/>
            <a:ext cx="23106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A6495-7905-3042-ABD1-71287369B94A}" type="datetimeFigureOut">
              <a:rPr lang="en-US" smtClean="0"/>
              <a:t>5/10/2015</a:t>
            </a:fld>
            <a:endParaRPr lang="en-US"/>
          </a:p>
        </p:txBody>
      </p:sp>
      <p:sp>
        <p:nvSpPr>
          <p:cNvPr id="5" name="Footer Placeholder 4"/>
          <p:cNvSpPr>
            <a:spLocks noGrp="1"/>
          </p:cNvSpPr>
          <p:nvPr>
            <p:ph type="ftr" sz="quarter" idx="3"/>
          </p:nvPr>
        </p:nvSpPr>
        <p:spPr>
          <a:xfrm>
            <a:off x="3383466" y="6356352"/>
            <a:ext cx="313589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97026" y="6356352"/>
            <a:ext cx="23106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2E6CC-9006-1746-BBC8-D23A6D415171}" type="slidenum">
              <a:rPr lang="en-US" smtClean="0"/>
              <a:t>‹#›</a:t>
            </a:fld>
            <a:endParaRPr lang="en-US"/>
          </a:p>
        </p:txBody>
      </p:sp>
    </p:spTree>
    <p:extLst>
      <p:ext uri="{BB962C8B-B14F-4D97-AF65-F5344CB8AC3E}">
        <p14:creationId xmlns:p14="http://schemas.microsoft.com/office/powerpoint/2010/main" val="3502258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hyperlink" Target="https://docs.prospricing.com/?title=Product_Documentation/PROS_OnD_RM_Suite/Online_Help_for_5.12.0/01Getting_Started_with_PROS_OnD/OnD_Concepts/070_The%2BBooking%2BCycle%2Band%2BDCPs" TargetMode="External"/><Relationship Id="rId5" Type="http://schemas.openxmlformats.org/officeDocument/2006/relationships/image" Target="../media/image25.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849614" y="1673847"/>
            <a:ext cx="8420100" cy="1143000"/>
          </a:xfrm>
        </p:spPr>
        <p:txBody>
          <a:bodyPr>
            <a:noAutofit/>
          </a:bodyPr>
          <a:lstStyle/>
          <a:p>
            <a:pPr lvl="0" algn="l"/>
            <a:r>
              <a:rPr lang="en-US" sz="2800" b="1" dirty="0">
                <a:solidFill>
                  <a:srgbClr val="660033"/>
                </a:solidFill>
                <a:latin typeface="Tahoma" charset="0"/>
                <a:cs typeface="Arial" charset="0"/>
              </a:rPr>
              <a:t> </a:t>
            </a:r>
            <a:br>
              <a:rPr lang="en-US" sz="2800" b="1" dirty="0">
                <a:solidFill>
                  <a:srgbClr val="660033"/>
                </a:solidFill>
                <a:latin typeface="Tahoma" charset="0"/>
                <a:cs typeface="Arial" charset="0"/>
              </a:rPr>
            </a:br>
            <a:r>
              <a:rPr lang="en-US" sz="3200" b="1" kern="0" dirty="0">
                <a:solidFill>
                  <a:srgbClr val="662046"/>
                </a:solidFill>
                <a:latin typeface="Arial" panose="020B0604020202020204" pitchFamily="34" charset="0"/>
                <a:cs typeface="Arial" panose="020B0604020202020204" pitchFamily="34" charset="0"/>
              </a:rPr>
              <a:t>PROS O&amp;D </a:t>
            </a:r>
            <a:r>
              <a:rPr lang="en-US" sz="3200" b="1" kern="0" dirty="0" smtClean="0">
                <a:solidFill>
                  <a:srgbClr val="662046"/>
                </a:solidFill>
                <a:latin typeface="Arial" panose="020B0604020202020204" pitchFamily="34" charset="0"/>
                <a:cs typeface="Arial" panose="020B0604020202020204" pitchFamily="34" charset="0"/>
              </a:rPr>
              <a:t>Optimizer</a:t>
            </a:r>
            <a:endParaRPr lang="en-US" sz="3200" b="1" dirty="0">
              <a:solidFill>
                <a:srgbClr val="66003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Rectangle 3"/>
          <p:cNvSpPr>
            <a:spLocks noGrp="1" noChangeArrowheads="1"/>
          </p:cNvSpPr>
          <p:nvPr>
            <p:ph type="subTitle" idx="1"/>
          </p:nvPr>
        </p:nvSpPr>
        <p:spPr>
          <a:xfrm>
            <a:off x="917964" y="4262574"/>
            <a:ext cx="8194675" cy="1864594"/>
          </a:xfrm>
          <a:noFill/>
        </p:spPr>
        <p:txBody>
          <a:bodyPr>
            <a:noAutofit/>
          </a:bodyPr>
          <a:lstStyle/>
          <a:p>
            <a:pPr algn="l"/>
            <a:r>
              <a:rPr lang="en-US" sz="2400" dirty="0" smtClean="0">
                <a:solidFill>
                  <a:srgbClr val="660033"/>
                </a:solidFill>
                <a:latin typeface="Arial" panose="020B0604020202020204" pitchFamily="34" charset="0"/>
                <a:cs typeface="Arial" panose="020B0604020202020204" pitchFamily="34" charset="0"/>
              </a:rPr>
              <a:t>Sameer Mohamed Ali</a:t>
            </a:r>
            <a:endParaRPr lang="en-US" sz="2400" dirty="0">
              <a:solidFill>
                <a:srgbClr val="660033"/>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0" y="0"/>
            <a:ext cx="849614" cy="3373094"/>
          </a:xfrm>
          <a:prstGeom prst="rect">
            <a:avLst/>
          </a:prstGeom>
        </p:spPr>
      </p:pic>
      <p:pic>
        <p:nvPicPr>
          <p:cNvPr id="9" name="Picture 8"/>
          <p:cNvPicPr>
            <a:picLocks noChangeAspect="1"/>
          </p:cNvPicPr>
          <p:nvPr/>
        </p:nvPicPr>
        <p:blipFill>
          <a:blip r:embed="rId3"/>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spTree>
    <p:extLst>
      <p:ext uri="{BB962C8B-B14F-4D97-AF65-F5344CB8AC3E}">
        <p14:creationId xmlns:p14="http://schemas.microsoft.com/office/powerpoint/2010/main" val="1361678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US" sz="3200" b="1" dirty="0" smtClean="0">
                <a:solidFill>
                  <a:srgbClr val="662046"/>
                </a:solidFill>
                <a:latin typeface="Arial" panose="020B0604020202020204" pitchFamily="34" charset="0"/>
                <a:cs typeface="Arial" panose="020B0604020202020204" pitchFamily="34" charset="0"/>
              </a:rPr>
              <a:t>Optimizer </a:t>
            </a:r>
            <a:r>
              <a:rPr lang="en-US" sz="3200" b="1" dirty="0">
                <a:solidFill>
                  <a:srgbClr val="662046"/>
                </a:solidFill>
                <a:latin typeface="Arial" panose="020B0604020202020204" pitchFamily="34" charset="0"/>
                <a:cs typeface="Arial" panose="020B0604020202020204" pitchFamily="34" charset="0"/>
              </a:rPr>
              <a:t>Parameters</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39" name="Rectangle 4"/>
          <p:cNvSpPr txBox="1">
            <a:spLocks noChangeArrowheads="1"/>
          </p:cNvSpPr>
          <p:nvPr/>
        </p:nvSpPr>
        <p:spPr bwMode="auto">
          <a:xfrm>
            <a:off x="966396" y="1121485"/>
            <a:ext cx="6781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600">
                <a:solidFill>
                  <a:srgbClr val="5E6A71"/>
                </a:solidFill>
                <a:latin typeface="+mn-lt"/>
                <a:ea typeface="+mn-ea"/>
                <a:cs typeface="+mn-cs"/>
              </a:defRPr>
            </a:lvl1pPr>
            <a:lvl2pPr marL="742950" indent="-285750" algn="l" rtl="0" eaLnBrk="0" fontAlgn="base" hangingPunct="0">
              <a:spcBef>
                <a:spcPct val="20000"/>
              </a:spcBef>
              <a:spcAft>
                <a:spcPct val="0"/>
              </a:spcAft>
              <a:buChar char="–"/>
              <a:defRPr sz="1600">
                <a:solidFill>
                  <a:srgbClr val="5E6A71"/>
                </a:solidFill>
                <a:latin typeface="+mn-lt"/>
                <a:ea typeface="+mn-ea"/>
              </a:defRPr>
            </a:lvl2pPr>
            <a:lvl3pPr marL="1143000" indent="-228600" algn="l" rtl="0" eaLnBrk="0" fontAlgn="base" hangingPunct="0">
              <a:spcBef>
                <a:spcPct val="20000"/>
              </a:spcBef>
              <a:spcAft>
                <a:spcPct val="0"/>
              </a:spcAft>
              <a:buChar char="•"/>
              <a:defRPr sz="1600">
                <a:solidFill>
                  <a:srgbClr val="5E6A71"/>
                </a:solidFill>
                <a:latin typeface="+mn-lt"/>
                <a:ea typeface="+mn-ea"/>
              </a:defRPr>
            </a:lvl3pPr>
            <a:lvl4pPr marL="1600200" indent="-228600" algn="l" rtl="0" eaLnBrk="0" fontAlgn="base" hangingPunct="0">
              <a:spcBef>
                <a:spcPct val="20000"/>
              </a:spcBef>
              <a:spcAft>
                <a:spcPct val="0"/>
              </a:spcAft>
              <a:buChar char="–"/>
              <a:defRPr sz="1600">
                <a:solidFill>
                  <a:srgbClr val="5E6A71"/>
                </a:solidFill>
                <a:latin typeface="+mn-lt"/>
                <a:ea typeface="+mn-ea"/>
              </a:defRPr>
            </a:lvl4pPr>
            <a:lvl5pPr marL="2057400" indent="-228600" algn="l" rtl="0" eaLnBrk="0" fontAlgn="base" hangingPunct="0">
              <a:spcBef>
                <a:spcPct val="20000"/>
              </a:spcBef>
              <a:spcAft>
                <a:spcPct val="0"/>
              </a:spcAft>
              <a:buChar char="»"/>
              <a:defRPr sz="1600">
                <a:solidFill>
                  <a:srgbClr val="5E6A71"/>
                </a:solidFill>
                <a:latin typeface="+mn-lt"/>
                <a:ea typeface="+mn-ea"/>
              </a:defRPr>
            </a:lvl5pPr>
            <a:lvl6pPr marL="2514600" indent="-228600" algn="l" rtl="0" fontAlgn="base">
              <a:spcBef>
                <a:spcPct val="20000"/>
              </a:spcBef>
              <a:spcAft>
                <a:spcPct val="0"/>
              </a:spcAft>
              <a:buChar char="»"/>
              <a:defRPr sz="1600">
                <a:solidFill>
                  <a:srgbClr val="5E6A71"/>
                </a:solidFill>
                <a:latin typeface="+mn-lt"/>
                <a:ea typeface="+mn-ea"/>
              </a:defRPr>
            </a:lvl6pPr>
            <a:lvl7pPr marL="2971800" indent="-228600" algn="l" rtl="0" fontAlgn="base">
              <a:spcBef>
                <a:spcPct val="20000"/>
              </a:spcBef>
              <a:spcAft>
                <a:spcPct val="0"/>
              </a:spcAft>
              <a:buChar char="»"/>
              <a:defRPr sz="1600">
                <a:solidFill>
                  <a:srgbClr val="5E6A71"/>
                </a:solidFill>
                <a:latin typeface="+mn-lt"/>
                <a:ea typeface="+mn-ea"/>
              </a:defRPr>
            </a:lvl7pPr>
            <a:lvl8pPr marL="3429000" indent="-228600" algn="l" rtl="0" fontAlgn="base">
              <a:spcBef>
                <a:spcPct val="20000"/>
              </a:spcBef>
              <a:spcAft>
                <a:spcPct val="0"/>
              </a:spcAft>
              <a:buChar char="»"/>
              <a:defRPr sz="1600">
                <a:solidFill>
                  <a:srgbClr val="5E6A71"/>
                </a:solidFill>
                <a:latin typeface="+mn-lt"/>
                <a:ea typeface="+mn-ea"/>
              </a:defRPr>
            </a:lvl8pPr>
            <a:lvl9pPr marL="3886200" indent="-228600" algn="l" rtl="0" fontAlgn="base">
              <a:spcBef>
                <a:spcPct val="20000"/>
              </a:spcBef>
              <a:spcAft>
                <a:spcPct val="0"/>
              </a:spcAft>
              <a:buChar char="»"/>
              <a:defRPr sz="1600">
                <a:solidFill>
                  <a:srgbClr val="5E6A71"/>
                </a:solidFill>
                <a:latin typeface="+mn-lt"/>
                <a:ea typeface="+mn-ea"/>
              </a:defRPr>
            </a:lvl9pPr>
          </a:lstStyle>
          <a:p>
            <a:pPr marR="0" lvl="1" eaLnBrk="1" fontAlgn="base" hangingPunct="1">
              <a:lnSpc>
                <a:spcPct val="100000"/>
              </a:lnSpc>
              <a:spcAft>
                <a:spcPct val="0"/>
              </a:spcAft>
              <a:buClrTx/>
              <a:buSzTx/>
              <a:buFont typeface="Arial"/>
              <a:buChar char="–"/>
              <a:tabLst/>
              <a:defRPr/>
            </a:pPr>
            <a:r>
              <a:rPr lang="en-US" sz="2400" dirty="0">
                <a:solidFill>
                  <a:srgbClr val="662046"/>
                </a:solidFill>
                <a:latin typeface="Arial" panose="020B0604020202020204" pitchFamily="34" charset="0"/>
                <a:cs typeface="Arial" panose="020B0604020202020204" pitchFamily="34" charset="0"/>
              </a:rPr>
              <a:t>Upgrade</a:t>
            </a:r>
          </a:p>
          <a:p>
            <a:pPr marR="0" lvl="1" eaLnBrk="1" fontAlgn="base" hangingPunct="1">
              <a:lnSpc>
                <a:spcPct val="100000"/>
              </a:lnSpc>
              <a:spcAft>
                <a:spcPct val="0"/>
              </a:spcAft>
              <a:buClrTx/>
              <a:buSzTx/>
              <a:buFont typeface="Arial"/>
              <a:buChar char="–"/>
              <a:tabLst/>
              <a:defRPr/>
            </a:pPr>
            <a:r>
              <a:rPr lang="en-US" sz="2400" dirty="0">
                <a:solidFill>
                  <a:srgbClr val="662046"/>
                </a:solidFill>
                <a:latin typeface="Arial" panose="020B0604020202020204" pitchFamily="34" charset="0"/>
                <a:cs typeface="Arial" panose="020B0604020202020204" pitchFamily="34" charset="0"/>
              </a:rPr>
              <a:t>Overbooking</a:t>
            </a:r>
          </a:p>
          <a:p>
            <a:pPr marR="0" lvl="1" eaLnBrk="1" fontAlgn="base" hangingPunct="1">
              <a:lnSpc>
                <a:spcPct val="100000"/>
              </a:lnSpc>
              <a:spcAft>
                <a:spcPct val="0"/>
              </a:spcAft>
              <a:buClrTx/>
              <a:buSzTx/>
              <a:buFont typeface="Arial"/>
              <a:buChar char="–"/>
              <a:tabLst/>
              <a:defRPr/>
            </a:pPr>
            <a:r>
              <a:rPr lang="en-US" sz="2400" dirty="0">
                <a:solidFill>
                  <a:srgbClr val="662046"/>
                </a:solidFill>
                <a:latin typeface="Arial" panose="020B0604020202020204" pitchFamily="34" charset="0"/>
                <a:cs typeface="Arial" panose="020B0604020202020204" pitchFamily="34" charset="0"/>
              </a:rPr>
              <a:t>Decrement</a:t>
            </a:r>
          </a:p>
          <a:p>
            <a:pPr marR="0" lvl="1" eaLnBrk="1" fontAlgn="base" hangingPunct="1">
              <a:lnSpc>
                <a:spcPct val="100000"/>
              </a:lnSpc>
              <a:spcAft>
                <a:spcPct val="0"/>
              </a:spcAft>
              <a:buClrTx/>
              <a:buSzTx/>
              <a:buFont typeface="Arial"/>
              <a:buChar char="–"/>
              <a:tabLst/>
              <a:defRPr/>
            </a:pPr>
            <a:r>
              <a:rPr lang="en-US" sz="2400" dirty="0">
                <a:solidFill>
                  <a:srgbClr val="662046"/>
                </a:solidFill>
                <a:latin typeface="Arial" panose="020B0604020202020204" pitchFamily="34" charset="0"/>
                <a:cs typeface="Arial" panose="020B0604020202020204" pitchFamily="34" charset="0"/>
              </a:rPr>
              <a:t>Booking Min/Max (Not in use for QR)</a:t>
            </a:r>
          </a:p>
          <a:p>
            <a:pPr marR="0" lvl="1" eaLnBrk="1" fontAlgn="base" hangingPunct="1">
              <a:lnSpc>
                <a:spcPct val="100000"/>
              </a:lnSpc>
              <a:spcAft>
                <a:spcPct val="0"/>
              </a:spcAft>
              <a:buClrTx/>
              <a:buSzTx/>
              <a:buFont typeface="Arial"/>
              <a:buChar char="–"/>
              <a:tabLst/>
              <a:defRPr/>
            </a:pPr>
            <a:r>
              <a:rPr lang="en-US" sz="2400" dirty="0">
                <a:solidFill>
                  <a:srgbClr val="662046"/>
                </a:solidFill>
                <a:latin typeface="Arial" panose="020B0604020202020204" pitchFamily="34" charset="0"/>
                <a:cs typeface="Arial" panose="020B0604020202020204" pitchFamily="34" charset="0"/>
              </a:rPr>
              <a:t>Bid Price</a:t>
            </a:r>
          </a:p>
          <a:p>
            <a:pPr marR="0" lvl="1" eaLnBrk="1" fontAlgn="base" hangingPunct="1">
              <a:lnSpc>
                <a:spcPct val="100000"/>
              </a:lnSpc>
              <a:spcAft>
                <a:spcPct val="0"/>
              </a:spcAft>
              <a:buClrTx/>
              <a:buSzTx/>
              <a:buFont typeface="Arial"/>
              <a:buChar char="–"/>
              <a:tabLst/>
              <a:defRPr/>
            </a:pPr>
            <a:r>
              <a:rPr lang="en-US" sz="2400" dirty="0">
                <a:solidFill>
                  <a:srgbClr val="662046"/>
                </a:solidFill>
                <a:latin typeface="Arial" panose="020B0604020202020204" pitchFamily="34" charset="0"/>
                <a:cs typeface="Arial" panose="020B0604020202020204" pitchFamily="34" charset="0"/>
              </a:rPr>
              <a:t>Bid Price Shift (Not in use for QR)</a:t>
            </a:r>
          </a:p>
          <a:p>
            <a:pPr marR="0" lvl="1" eaLnBrk="1" fontAlgn="base" hangingPunct="1">
              <a:lnSpc>
                <a:spcPct val="100000"/>
              </a:lnSpc>
              <a:spcAft>
                <a:spcPct val="0"/>
              </a:spcAft>
              <a:buClrTx/>
              <a:buSzTx/>
              <a:buFont typeface="Arial"/>
              <a:buChar char="–"/>
              <a:tabLst/>
              <a:defRPr/>
            </a:pPr>
            <a:endParaRPr lang="en-US" sz="2400" dirty="0">
              <a:solidFill>
                <a:srgbClr val="6620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205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US" sz="3200" b="1" dirty="0">
                <a:solidFill>
                  <a:srgbClr val="662046"/>
                </a:solidFill>
                <a:latin typeface="Arial" panose="020B0604020202020204" pitchFamily="34" charset="0"/>
                <a:cs typeface="Arial" panose="020B0604020202020204" pitchFamily="34" charset="0"/>
              </a:rPr>
              <a:t>Upgrade</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393" y="1520986"/>
            <a:ext cx="9003102" cy="3704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3948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Upgrade</a:t>
            </a:r>
            <a:endParaRPr lang="en-GB" sz="3200" dirty="0">
              <a:solidFill>
                <a:srgbClr val="662046"/>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4807" y="933450"/>
            <a:ext cx="8912543" cy="5423362"/>
          </a:xfrm>
        </p:spPr>
        <p:txBody>
          <a:bodyPr>
            <a:noAutofit/>
          </a:bodyPr>
          <a:lstStyle/>
          <a:p>
            <a:pPr marL="457200" lvl="1" indent="0" algn="just" fontAlgn="base">
              <a:spcAft>
                <a:spcPct val="0"/>
              </a:spcAft>
              <a:buNone/>
            </a:pPr>
            <a:r>
              <a:rPr lang="en-US" sz="1600" b="1" dirty="0">
                <a:solidFill>
                  <a:srgbClr val="662046"/>
                </a:solidFill>
                <a:latin typeface="Arial" panose="020B0604020202020204" pitchFamily="34" charset="0"/>
                <a:cs typeface="Arial" panose="020B0604020202020204" pitchFamily="34" charset="0"/>
              </a:rPr>
              <a:t>The Standard Error </a:t>
            </a:r>
            <a:r>
              <a:rPr lang="en-US" sz="1600" dirty="0">
                <a:solidFill>
                  <a:srgbClr val="662046"/>
                </a:solidFill>
                <a:latin typeface="Arial" panose="020B0604020202020204" pitchFamily="34" charset="0"/>
                <a:cs typeface="Arial" panose="020B0604020202020204" pitchFamily="34" charset="0"/>
              </a:rPr>
              <a:t>- Safety Multipliers lets you specify the multipliers by which to multiply the forecast standard error used to determine the number of seats to upgrade from a lower compartment to a higher one.</a:t>
            </a:r>
          </a:p>
          <a:p>
            <a:pPr lvl="1" algn="just" fontAlgn="base">
              <a:spcAft>
                <a:spcPct val="0"/>
              </a:spcAft>
            </a:pPr>
            <a:endParaRPr lang="en-US" sz="1600" dirty="0">
              <a:solidFill>
                <a:srgbClr val="662046"/>
              </a:solidFill>
              <a:latin typeface="Arial" panose="020B0604020202020204" pitchFamily="34" charset="0"/>
              <a:cs typeface="Arial" panose="020B0604020202020204" pitchFamily="34" charset="0"/>
            </a:endParaRPr>
          </a:p>
          <a:p>
            <a:pPr lvl="1" algn="just" fontAlgn="base">
              <a:spcAft>
                <a:spcPct val="0"/>
              </a:spcAft>
            </a:pPr>
            <a:r>
              <a:rPr lang="en-US" sz="1600" dirty="0">
                <a:solidFill>
                  <a:srgbClr val="662046"/>
                </a:solidFill>
                <a:latin typeface="Arial" panose="020B0604020202020204" pitchFamily="34" charset="0"/>
                <a:cs typeface="Arial" panose="020B0604020202020204" pitchFamily="34" charset="0"/>
              </a:rPr>
              <a:t>An </a:t>
            </a:r>
            <a:r>
              <a:rPr lang="en-US" sz="1600" b="1" dirty="0">
                <a:solidFill>
                  <a:srgbClr val="662046"/>
                </a:solidFill>
                <a:latin typeface="Arial" panose="020B0604020202020204" pitchFamily="34" charset="0"/>
                <a:cs typeface="Arial" panose="020B0604020202020204" pitchFamily="34" charset="0"/>
              </a:rPr>
              <a:t>Unconstrained Excess Demand</a:t>
            </a:r>
            <a:r>
              <a:rPr lang="en-US" sz="1600" dirty="0">
                <a:solidFill>
                  <a:srgbClr val="662046"/>
                </a:solidFill>
                <a:latin typeface="Arial" panose="020B0604020202020204" pitchFamily="34" charset="0"/>
                <a:cs typeface="Arial" panose="020B0604020202020204" pitchFamily="34" charset="0"/>
              </a:rPr>
              <a:t> multiplier raises or lowers the excess demand value for a compartment. The adjusted excess demand is shown as the </a:t>
            </a:r>
            <a:r>
              <a:rPr lang="en-US" sz="1600" dirty="0" err="1" smtClean="0">
                <a:solidFill>
                  <a:srgbClr val="662046"/>
                </a:solidFill>
                <a:latin typeface="Arial" panose="020B0604020202020204" pitchFamily="34" charset="0"/>
                <a:cs typeface="Arial" panose="020B0604020202020204" pitchFamily="34" charset="0"/>
              </a:rPr>
              <a:t>Fcst</a:t>
            </a:r>
            <a:r>
              <a:rPr lang="en-US" sz="1600" dirty="0" smtClean="0">
                <a:solidFill>
                  <a:srgbClr val="662046"/>
                </a:solidFill>
                <a:latin typeface="Arial" panose="020B0604020202020204" pitchFamily="34" charset="0"/>
                <a:cs typeface="Arial" panose="020B0604020202020204" pitchFamily="34" charset="0"/>
              </a:rPr>
              <a:t> </a:t>
            </a:r>
            <a:r>
              <a:rPr lang="en-US" sz="1600" dirty="0">
                <a:solidFill>
                  <a:srgbClr val="662046"/>
                </a:solidFill>
                <a:latin typeface="Arial" panose="020B0604020202020204" pitchFamily="34" charset="0"/>
                <a:cs typeface="Arial" panose="020B0604020202020204" pitchFamily="34" charset="0"/>
              </a:rPr>
              <a:t>Excess </a:t>
            </a:r>
            <a:r>
              <a:rPr lang="en-US" sz="1600" dirty="0" err="1">
                <a:solidFill>
                  <a:srgbClr val="662046"/>
                </a:solidFill>
                <a:latin typeface="Arial" panose="020B0604020202020204" pitchFamily="34" charset="0"/>
                <a:cs typeface="Arial" panose="020B0604020202020204" pitchFamily="34" charset="0"/>
              </a:rPr>
              <a:t>Dmd</a:t>
            </a:r>
            <a:r>
              <a:rPr lang="en-US" sz="1600" dirty="0">
                <a:solidFill>
                  <a:srgbClr val="662046"/>
                </a:solidFill>
                <a:latin typeface="Arial" panose="020B0604020202020204" pitchFamily="34" charset="0"/>
                <a:cs typeface="Arial" panose="020B0604020202020204" pitchFamily="34" charset="0"/>
              </a:rPr>
              <a:t> for each compartment in the Compartment list of the Upgrade Decision Support screen.</a:t>
            </a:r>
          </a:p>
          <a:p>
            <a:pPr lvl="1" algn="just" fontAlgn="base">
              <a:spcAft>
                <a:spcPct val="0"/>
              </a:spcAft>
            </a:pPr>
            <a:endParaRPr lang="en-US" sz="1600" dirty="0">
              <a:solidFill>
                <a:srgbClr val="662046"/>
              </a:solidFill>
              <a:latin typeface="Arial" panose="020B0604020202020204" pitchFamily="34" charset="0"/>
              <a:cs typeface="Arial" panose="020B0604020202020204" pitchFamily="34" charset="0"/>
            </a:endParaRPr>
          </a:p>
          <a:p>
            <a:pPr lvl="1" algn="just" fontAlgn="base">
              <a:spcAft>
                <a:spcPct val="0"/>
              </a:spcAft>
            </a:pPr>
            <a:r>
              <a:rPr lang="en-US" sz="1600" dirty="0">
                <a:solidFill>
                  <a:srgbClr val="662046"/>
                </a:solidFill>
                <a:latin typeface="Arial" panose="020B0604020202020204" pitchFamily="34" charset="0"/>
                <a:cs typeface="Arial" panose="020B0604020202020204" pitchFamily="34" charset="0"/>
              </a:rPr>
              <a:t>An </a:t>
            </a:r>
            <a:r>
              <a:rPr lang="en-US" sz="1600" b="1" dirty="0">
                <a:solidFill>
                  <a:srgbClr val="662046"/>
                </a:solidFill>
                <a:latin typeface="Arial" panose="020B0604020202020204" pitchFamily="34" charset="0"/>
                <a:cs typeface="Arial" panose="020B0604020202020204" pitchFamily="34" charset="0"/>
              </a:rPr>
              <a:t>Unconstrained Empty Seats</a:t>
            </a:r>
            <a:r>
              <a:rPr lang="en-US" sz="1600" dirty="0">
                <a:solidFill>
                  <a:srgbClr val="662046"/>
                </a:solidFill>
                <a:latin typeface="Arial" panose="020B0604020202020204" pitchFamily="34" charset="0"/>
                <a:cs typeface="Arial" panose="020B0604020202020204" pitchFamily="34" charset="0"/>
              </a:rPr>
              <a:t> multiplier raises or lowers the number of expected empty seats for a compartment. This adjusted empty seats value is shown as the </a:t>
            </a:r>
            <a:r>
              <a:rPr lang="en-US" sz="1600" dirty="0" err="1" smtClean="0">
                <a:solidFill>
                  <a:srgbClr val="662046"/>
                </a:solidFill>
                <a:latin typeface="Arial" panose="020B0604020202020204" pitchFamily="34" charset="0"/>
                <a:cs typeface="Arial" panose="020B0604020202020204" pitchFamily="34" charset="0"/>
              </a:rPr>
              <a:t>Fcst</a:t>
            </a:r>
            <a:r>
              <a:rPr lang="en-US" sz="1600" dirty="0" smtClean="0">
                <a:solidFill>
                  <a:srgbClr val="662046"/>
                </a:solidFill>
                <a:latin typeface="Arial" panose="020B0604020202020204" pitchFamily="34" charset="0"/>
                <a:cs typeface="Arial" panose="020B0604020202020204" pitchFamily="34" charset="0"/>
              </a:rPr>
              <a:t> </a:t>
            </a:r>
            <a:r>
              <a:rPr lang="en-US" sz="1600" dirty="0">
                <a:solidFill>
                  <a:srgbClr val="662046"/>
                </a:solidFill>
                <a:latin typeface="Arial" panose="020B0604020202020204" pitchFamily="34" charset="0"/>
                <a:cs typeface="Arial" panose="020B0604020202020204" pitchFamily="34" charset="0"/>
              </a:rPr>
              <a:t>Empty </a:t>
            </a:r>
            <a:r>
              <a:rPr lang="en-US" sz="1600" dirty="0" err="1">
                <a:solidFill>
                  <a:srgbClr val="662046"/>
                </a:solidFill>
                <a:latin typeface="Arial" panose="020B0604020202020204" pitchFamily="34" charset="0"/>
                <a:cs typeface="Arial" panose="020B0604020202020204" pitchFamily="34" charset="0"/>
              </a:rPr>
              <a:t>Sts</a:t>
            </a:r>
            <a:r>
              <a:rPr lang="en-US" sz="1600" dirty="0">
                <a:solidFill>
                  <a:srgbClr val="662046"/>
                </a:solidFill>
                <a:latin typeface="Arial" panose="020B0604020202020204" pitchFamily="34" charset="0"/>
                <a:cs typeface="Arial" panose="020B0604020202020204" pitchFamily="34" charset="0"/>
              </a:rPr>
              <a:t> for each compartment in the Compartment list of the Upgrade Decision Support screen.</a:t>
            </a:r>
          </a:p>
          <a:p>
            <a:pPr lvl="1" algn="just" fontAlgn="base">
              <a:spcAft>
                <a:spcPct val="0"/>
              </a:spcAft>
            </a:pPr>
            <a:endParaRPr lang="en-US" sz="1600" dirty="0">
              <a:solidFill>
                <a:srgbClr val="662046"/>
              </a:solidFill>
              <a:latin typeface="Arial" panose="020B0604020202020204" pitchFamily="34" charset="0"/>
              <a:cs typeface="Arial" panose="020B0604020202020204" pitchFamily="34" charset="0"/>
            </a:endParaRPr>
          </a:p>
          <a:p>
            <a:pPr lvl="1" algn="just" fontAlgn="base">
              <a:spcAft>
                <a:spcPct val="0"/>
              </a:spcAft>
            </a:pPr>
            <a:r>
              <a:rPr lang="en-US" sz="1600" b="1" dirty="0">
                <a:solidFill>
                  <a:srgbClr val="662046"/>
                </a:solidFill>
                <a:latin typeface="Arial" panose="020B0604020202020204" pitchFamily="34" charset="0"/>
                <a:cs typeface="Arial" panose="020B0604020202020204" pitchFamily="34" charset="0"/>
              </a:rPr>
              <a:t>Max Upgrade (Batch) </a:t>
            </a:r>
            <a:r>
              <a:rPr lang="en-US" sz="1600" dirty="0">
                <a:solidFill>
                  <a:srgbClr val="662046"/>
                </a:solidFill>
                <a:latin typeface="Arial" panose="020B0604020202020204" pitchFamily="34" charset="0"/>
                <a:cs typeface="Arial" panose="020B0604020202020204" pitchFamily="34" charset="0"/>
              </a:rPr>
              <a:t>– the maximum number of higher-compartment seats that the Upgrade batch process can make available for upgrades from a lower compartment</a:t>
            </a:r>
          </a:p>
          <a:p>
            <a:pPr lvl="1" algn="just" fontAlgn="base">
              <a:spcAft>
                <a:spcPct val="0"/>
              </a:spcAft>
            </a:pPr>
            <a:r>
              <a:rPr lang="en-US" sz="1600" b="1" dirty="0">
                <a:solidFill>
                  <a:srgbClr val="662046"/>
                </a:solidFill>
                <a:latin typeface="Arial" panose="020B0604020202020204" pitchFamily="34" charset="0"/>
                <a:cs typeface="Arial" panose="020B0604020202020204" pitchFamily="34" charset="0"/>
              </a:rPr>
              <a:t>Bound % </a:t>
            </a:r>
            <a:r>
              <a:rPr lang="en-US" sz="1600" dirty="0">
                <a:solidFill>
                  <a:srgbClr val="662046"/>
                </a:solidFill>
                <a:latin typeface="Arial" panose="020B0604020202020204" pitchFamily="34" charset="0"/>
                <a:cs typeface="Arial" panose="020B0604020202020204" pitchFamily="34" charset="0"/>
              </a:rPr>
              <a:t>– the percentage of a lower-compartment virtual capacity increase by which to decrease the virtual capacity of the higher compartment. </a:t>
            </a:r>
          </a:p>
          <a:p>
            <a:pPr lvl="1" algn="just" fontAlgn="base">
              <a:spcAft>
                <a:spcPct val="0"/>
              </a:spcAft>
            </a:pPr>
            <a:r>
              <a:rPr lang="en-US" sz="1600" b="1" dirty="0">
                <a:solidFill>
                  <a:srgbClr val="662046"/>
                </a:solidFill>
                <a:latin typeface="Arial" panose="020B0604020202020204" pitchFamily="34" charset="0"/>
                <a:cs typeface="Arial" panose="020B0604020202020204" pitchFamily="34" charset="0"/>
              </a:rPr>
              <a:t>Allow</a:t>
            </a:r>
            <a:r>
              <a:rPr lang="en-US" sz="1600" dirty="0">
                <a:solidFill>
                  <a:srgbClr val="662046"/>
                </a:solidFill>
                <a:latin typeface="Arial" panose="020B0604020202020204" pitchFamily="34" charset="0"/>
                <a:cs typeface="Arial" panose="020B0604020202020204" pitchFamily="34" charset="0"/>
              </a:rPr>
              <a:t> – select this check box to allow upgrades between the two compartments specified in the record</a:t>
            </a:r>
          </a:p>
          <a:p>
            <a:pPr marL="0" indent="0" algn="just">
              <a:buNone/>
            </a:pPr>
            <a:endParaRPr lang="en-GB" sz="1600" dirty="0">
              <a:solidFill>
                <a:srgbClr val="662046"/>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162231" y="6235931"/>
            <a:ext cx="1485900" cy="419100"/>
          </a:xfrm>
          <a:prstGeom prst="rect">
            <a:avLst/>
          </a:prstGeom>
        </p:spPr>
      </p:pic>
      <p:pic>
        <p:nvPicPr>
          <p:cNvPr id="5" name="Picture 4"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6" name="Picture 5"/>
          <p:cNvPicPr>
            <a:picLocks noChangeAspect="1"/>
          </p:cNvPicPr>
          <p:nvPr/>
        </p:nvPicPr>
        <p:blipFill>
          <a:blip r:embed="rId4"/>
          <a:stretch>
            <a:fillRect/>
          </a:stretch>
        </p:blipFill>
        <p:spPr>
          <a:xfrm>
            <a:off x="0" y="0"/>
            <a:ext cx="849614" cy="3373094"/>
          </a:xfrm>
          <a:prstGeom prst="rect">
            <a:avLst/>
          </a:prstGeom>
        </p:spPr>
      </p:pic>
    </p:spTree>
    <p:extLst>
      <p:ext uri="{BB962C8B-B14F-4D97-AF65-F5344CB8AC3E}">
        <p14:creationId xmlns:p14="http://schemas.microsoft.com/office/powerpoint/2010/main" val="4107824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7938"/>
            <a:ext cx="8912543" cy="1143000"/>
          </a:xfrm>
        </p:spPr>
        <p:txBody>
          <a:bodyPr>
            <a:normAutofit/>
          </a:bodyPr>
          <a:lstStyle/>
          <a:p>
            <a:pPr algn="l"/>
            <a:r>
              <a:rPr lang="en-US" sz="3200" b="1" dirty="0" smtClean="0">
                <a:solidFill>
                  <a:srgbClr val="662046"/>
                </a:solidFill>
                <a:latin typeface="Arial" panose="020B0604020202020204" pitchFamily="34" charset="0"/>
                <a:cs typeface="Arial" panose="020B0604020202020204" pitchFamily="34" charset="0"/>
              </a:rPr>
              <a:t>Overbooking</a:t>
            </a:r>
            <a:endParaRPr lang="en-GB" sz="3200" b="1" dirty="0">
              <a:solidFill>
                <a:srgbClr val="662046"/>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162231" y="6235931"/>
            <a:ext cx="1485900" cy="419100"/>
          </a:xfrm>
          <a:prstGeom prst="rect">
            <a:avLst/>
          </a:prstGeom>
        </p:spPr>
      </p:pic>
      <p:pic>
        <p:nvPicPr>
          <p:cNvPr id="5" name="Picture 4"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6" name="Picture 5"/>
          <p:cNvPicPr>
            <a:picLocks noChangeAspect="1"/>
          </p:cNvPicPr>
          <p:nvPr/>
        </p:nvPicPr>
        <p:blipFill>
          <a:blip r:embed="rId4"/>
          <a:stretch>
            <a:fillRect/>
          </a:stretch>
        </p:blipFill>
        <p:spPr>
          <a:xfrm>
            <a:off x="0" y="0"/>
            <a:ext cx="849614" cy="3373094"/>
          </a:xfrm>
          <a:prstGeom prst="rect">
            <a:avLst/>
          </a:prstGeom>
        </p:spPr>
      </p:pic>
      <p:pic>
        <p:nvPicPr>
          <p:cNvPr id="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0038" y="1040272"/>
            <a:ext cx="6133652" cy="5316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7247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60612"/>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Overbooking</a:t>
            </a:r>
            <a:endParaRPr lang="en-GB" sz="3200" dirty="0">
              <a:solidFill>
                <a:srgbClr val="662046"/>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49614" y="904230"/>
            <a:ext cx="8912543" cy="5066264"/>
          </a:xfrm>
        </p:spPr>
        <p:txBody>
          <a:bodyPr>
            <a:noAutofit/>
          </a:bodyPr>
          <a:lstStyle/>
          <a:p>
            <a:pPr marL="228600" indent="-228600" algn="just">
              <a:lnSpc>
                <a:spcPct val="80000"/>
              </a:lnSpc>
              <a:buNone/>
            </a:pPr>
            <a:r>
              <a:rPr lang="en-US" altLang="en-US" sz="2200" kern="0" dirty="0">
                <a:solidFill>
                  <a:srgbClr val="662046"/>
                </a:solidFill>
                <a:latin typeface="Arial" panose="020B0604020202020204" pitchFamily="34" charset="0"/>
                <a:cs typeface="Arial" panose="020B0604020202020204" pitchFamily="34" charset="0"/>
              </a:rPr>
              <a:t>Two methods</a:t>
            </a:r>
          </a:p>
          <a:p>
            <a:pPr marL="514350" lvl="1" indent="-171450" algn="just">
              <a:lnSpc>
                <a:spcPct val="80000"/>
              </a:lnSpc>
            </a:pPr>
            <a:r>
              <a:rPr lang="en-US" altLang="en-US" sz="2200" kern="0" dirty="0">
                <a:solidFill>
                  <a:srgbClr val="662046"/>
                </a:solidFill>
                <a:latin typeface="Arial" panose="020B0604020202020204" pitchFamily="34" charset="0"/>
                <a:cs typeface="Arial" panose="020B0604020202020204" pitchFamily="34" charset="0"/>
              </a:rPr>
              <a:t>Minimize Cost (used in QR) and Maximize </a:t>
            </a:r>
            <a:r>
              <a:rPr lang="en-US" altLang="en-US" sz="2200" kern="0" dirty="0" smtClean="0">
                <a:solidFill>
                  <a:srgbClr val="662046"/>
                </a:solidFill>
                <a:latin typeface="Arial" panose="020B0604020202020204" pitchFamily="34" charset="0"/>
                <a:cs typeface="Arial" panose="020B0604020202020204" pitchFamily="34" charset="0"/>
              </a:rPr>
              <a:t>Revenue</a:t>
            </a:r>
          </a:p>
          <a:p>
            <a:pPr marL="228600" indent="-228600" algn="just">
              <a:lnSpc>
                <a:spcPct val="80000"/>
              </a:lnSpc>
              <a:buNone/>
            </a:pPr>
            <a:endParaRPr lang="en-US" altLang="en-US" sz="2200" kern="0" dirty="0" smtClean="0">
              <a:solidFill>
                <a:srgbClr val="662046"/>
              </a:solidFill>
              <a:latin typeface="Arial" panose="020B0604020202020204" pitchFamily="34" charset="0"/>
              <a:cs typeface="Arial" panose="020B0604020202020204" pitchFamily="34" charset="0"/>
            </a:endParaRPr>
          </a:p>
          <a:p>
            <a:pPr marL="228600" indent="-228600" algn="just">
              <a:lnSpc>
                <a:spcPct val="80000"/>
              </a:lnSpc>
              <a:buNone/>
            </a:pPr>
            <a:r>
              <a:rPr lang="en-US" altLang="en-US" sz="2200" b="1" kern="0" dirty="0" smtClean="0">
                <a:solidFill>
                  <a:srgbClr val="662046"/>
                </a:solidFill>
                <a:latin typeface="Arial" panose="020B0604020202020204" pitchFamily="34" charset="0"/>
                <a:cs typeface="Arial" panose="020B0604020202020204" pitchFamily="34" charset="0"/>
              </a:rPr>
              <a:t>Max </a:t>
            </a:r>
            <a:r>
              <a:rPr lang="en-US" altLang="en-US" sz="2200" b="1" kern="0" dirty="0">
                <a:solidFill>
                  <a:srgbClr val="662046"/>
                </a:solidFill>
                <a:latin typeface="Arial" panose="020B0604020202020204" pitchFamily="34" charset="0"/>
                <a:cs typeface="Arial" panose="020B0604020202020204" pitchFamily="34" charset="0"/>
              </a:rPr>
              <a:t>OB Factor (batch</a:t>
            </a:r>
            <a:r>
              <a:rPr lang="en-US" altLang="en-US" sz="2200" b="1" kern="0" dirty="0" smtClean="0">
                <a:solidFill>
                  <a:srgbClr val="662046"/>
                </a:solidFill>
                <a:latin typeface="Arial" panose="020B0604020202020204" pitchFamily="34" charset="0"/>
                <a:cs typeface="Arial" panose="020B0604020202020204" pitchFamily="34" charset="0"/>
              </a:rPr>
              <a:t>) </a:t>
            </a:r>
            <a:r>
              <a:rPr lang="en-US" altLang="en-US" sz="2200" kern="0" dirty="0" smtClean="0">
                <a:solidFill>
                  <a:srgbClr val="662046"/>
                </a:solidFill>
                <a:latin typeface="Arial" panose="020B0604020202020204" pitchFamily="34" charset="0"/>
                <a:cs typeface="Arial" panose="020B0604020202020204" pitchFamily="34" charset="0"/>
              </a:rPr>
              <a:t>- </a:t>
            </a:r>
            <a:r>
              <a:rPr lang="en-US" altLang="en-US" sz="2000" kern="0" dirty="0" smtClean="0">
                <a:solidFill>
                  <a:srgbClr val="662046"/>
                </a:solidFill>
                <a:latin typeface="Arial" panose="020B0604020202020204" pitchFamily="34" charset="0"/>
                <a:cs typeface="Arial" panose="020B0604020202020204" pitchFamily="34" charset="0"/>
              </a:rPr>
              <a:t>If </a:t>
            </a:r>
            <a:r>
              <a:rPr lang="en-US" altLang="en-US" sz="2000" kern="0" dirty="0">
                <a:solidFill>
                  <a:srgbClr val="662046"/>
                </a:solidFill>
                <a:latin typeface="Arial" panose="020B0604020202020204" pitchFamily="34" charset="0"/>
                <a:cs typeface="Arial" panose="020B0604020202020204" pitchFamily="34" charset="0"/>
              </a:rPr>
              <a:t>the value is set at 1.10, then OB during batch uploading will be limited to 10% (even if the optimal OB is greater than 10%)</a:t>
            </a:r>
          </a:p>
          <a:p>
            <a:pPr marL="514350" lvl="1" indent="-171450" algn="just">
              <a:lnSpc>
                <a:spcPct val="80000"/>
              </a:lnSpc>
            </a:pPr>
            <a:endParaRPr lang="en-US" altLang="en-US" sz="2200" kern="0" dirty="0">
              <a:solidFill>
                <a:srgbClr val="662046"/>
              </a:solidFill>
              <a:latin typeface="Arial" panose="020B0604020202020204" pitchFamily="34" charset="0"/>
              <a:cs typeface="Arial" panose="020B0604020202020204" pitchFamily="34" charset="0"/>
            </a:endParaRPr>
          </a:p>
          <a:p>
            <a:pPr marL="228600" lvl="1" indent="-228600" algn="just">
              <a:lnSpc>
                <a:spcPct val="80000"/>
              </a:lnSpc>
              <a:buNone/>
            </a:pPr>
            <a:r>
              <a:rPr lang="en-US" altLang="en-US" sz="2200" b="1" kern="0" dirty="0">
                <a:solidFill>
                  <a:srgbClr val="662046"/>
                </a:solidFill>
                <a:latin typeface="Arial" panose="020B0604020202020204" pitchFamily="34" charset="0"/>
                <a:cs typeface="Arial" panose="020B0604020202020204" pitchFamily="34" charset="0"/>
              </a:rPr>
              <a:t>Max Denied Boarding </a:t>
            </a:r>
            <a:r>
              <a:rPr lang="en-US" altLang="en-US" sz="2200" kern="0" dirty="0">
                <a:solidFill>
                  <a:srgbClr val="662046"/>
                </a:solidFill>
                <a:latin typeface="Arial" panose="020B0604020202020204" pitchFamily="34" charset="0"/>
                <a:cs typeface="Arial" panose="020B0604020202020204" pitchFamily="34" charset="0"/>
              </a:rPr>
              <a:t>- </a:t>
            </a:r>
            <a:r>
              <a:rPr lang="en-US" altLang="en-US" sz="2000" kern="0" dirty="0">
                <a:solidFill>
                  <a:srgbClr val="662046"/>
                </a:solidFill>
                <a:latin typeface="Arial" panose="020B0604020202020204" pitchFamily="34" charset="0"/>
                <a:cs typeface="Arial" panose="020B0604020202020204" pitchFamily="34" charset="0"/>
              </a:rPr>
              <a:t>With increase in amount of Overbooking, the probability of DB and Exp. number of DB increases. If the value is set at 5.00, then the OB will be limited to keep the </a:t>
            </a:r>
            <a:r>
              <a:rPr lang="en-US" altLang="en-US" sz="2000" kern="0" dirty="0" err="1">
                <a:solidFill>
                  <a:srgbClr val="662046"/>
                </a:solidFill>
                <a:latin typeface="Arial" panose="020B0604020202020204" pitchFamily="34" charset="0"/>
                <a:cs typeface="Arial" panose="020B0604020202020204" pitchFamily="34" charset="0"/>
              </a:rPr>
              <a:t>Exp</a:t>
            </a:r>
            <a:r>
              <a:rPr lang="en-US" altLang="en-US" sz="2000" kern="0" dirty="0">
                <a:solidFill>
                  <a:srgbClr val="662046"/>
                </a:solidFill>
                <a:latin typeface="Arial" panose="020B0604020202020204" pitchFamily="34" charset="0"/>
                <a:cs typeface="Arial" panose="020B0604020202020204" pitchFamily="34" charset="0"/>
              </a:rPr>
              <a:t> DB &lt;= 5; this limit is based on the number of DB and does not involve cost factor</a:t>
            </a:r>
            <a:r>
              <a:rPr lang="en-US" altLang="en-US" sz="2000" kern="0" dirty="0" smtClean="0">
                <a:solidFill>
                  <a:srgbClr val="662046"/>
                </a:solidFill>
                <a:latin typeface="Arial" panose="020B0604020202020204" pitchFamily="34" charset="0"/>
                <a:cs typeface="Arial" panose="020B0604020202020204" pitchFamily="34" charset="0"/>
              </a:rPr>
              <a:t>.</a:t>
            </a:r>
            <a:endParaRPr lang="en-US" sz="2200" kern="0" dirty="0">
              <a:solidFill>
                <a:srgbClr val="662046"/>
              </a:solidFill>
              <a:latin typeface="Arial" panose="020B0604020202020204" pitchFamily="34" charset="0"/>
              <a:cs typeface="Arial" panose="020B0604020202020204" pitchFamily="34" charset="0"/>
            </a:endParaRPr>
          </a:p>
          <a:p>
            <a:pPr marL="228600" indent="-228600" algn="just">
              <a:lnSpc>
                <a:spcPct val="80000"/>
              </a:lnSpc>
              <a:buNone/>
            </a:pPr>
            <a:endParaRPr lang="en-US" sz="2200" kern="0" dirty="0">
              <a:solidFill>
                <a:srgbClr val="662046"/>
              </a:solidFill>
              <a:latin typeface="Arial" panose="020B0604020202020204" pitchFamily="34" charset="0"/>
              <a:cs typeface="Arial" panose="020B0604020202020204" pitchFamily="34" charset="0"/>
            </a:endParaRPr>
          </a:p>
          <a:p>
            <a:pPr marL="228600" indent="-228600" algn="just">
              <a:lnSpc>
                <a:spcPct val="80000"/>
              </a:lnSpc>
              <a:buNone/>
            </a:pPr>
            <a:r>
              <a:rPr lang="en-US" sz="2200" b="1" dirty="0">
                <a:solidFill>
                  <a:srgbClr val="662046"/>
                </a:solidFill>
                <a:latin typeface="Arial" panose="020B0604020202020204" pitchFamily="34" charset="0"/>
                <a:cs typeface="Arial" panose="020B0604020202020204" pitchFamily="34" charset="0"/>
              </a:rPr>
              <a:t>Voluntary Percent </a:t>
            </a:r>
            <a:r>
              <a:rPr lang="en-US" sz="2200" dirty="0">
                <a:solidFill>
                  <a:srgbClr val="662046"/>
                </a:solidFill>
                <a:latin typeface="Arial" panose="020B0604020202020204" pitchFamily="34" charset="0"/>
                <a:cs typeface="Arial" panose="020B0604020202020204" pitchFamily="34" charset="0"/>
              </a:rPr>
              <a:t>–</a:t>
            </a:r>
            <a:r>
              <a:rPr lang="en-US" sz="2000" dirty="0">
                <a:solidFill>
                  <a:srgbClr val="662046"/>
                </a:solidFill>
                <a:latin typeface="Arial" panose="020B0604020202020204" pitchFamily="34" charset="0"/>
                <a:cs typeface="Arial" panose="020B0604020202020204" pitchFamily="34" charset="0"/>
              </a:rPr>
              <a:t> Specify the expected percentage of total denied </a:t>
            </a:r>
            <a:r>
              <a:rPr lang="en-US" sz="2000" dirty="0" err="1">
                <a:solidFill>
                  <a:srgbClr val="662046"/>
                </a:solidFill>
                <a:latin typeface="Arial" panose="020B0604020202020204" pitchFamily="34" charset="0"/>
                <a:cs typeface="Arial" panose="020B0604020202020204" pitchFamily="34" charset="0"/>
              </a:rPr>
              <a:t>boardings</a:t>
            </a:r>
            <a:r>
              <a:rPr lang="en-US" sz="2000" dirty="0">
                <a:solidFill>
                  <a:srgbClr val="662046"/>
                </a:solidFill>
                <a:latin typeface="Arial" panose="020B0604020202020204" pitchFamily="34" charset="0"/>
                <a:cs typeface="Arial" panose="020B0604020202020204" pitchFamily="34" charset="0"/>
              </a:rPr>
              <a:t> that are voluntary. </a:t>
            </a:r>
          </a:p>
          <a:p>
            <a:pPr marL="228600" indent="-228600" algn="just">
              <a:lnSpc>
                <a:spcPct val="80000"/>
              </a:lnSpc>
              <a:buNone/>
            </a:pPr>
            <a:endParaRPr lang="en-US" sz="2200" kern="0" dirty="0">
              <a:solidFill>
                <a:srgbClr val="662046"/>
              </a:solidFill>
              <a:latin typeface="Arial" panose="020B0604020202020204" pitchFamily="34" charset="0"/>
              <a:cs typeface="Arial" panose="020B0604020202020204" pitchFamily="34" charset="0"/>
            </a:endParaRPr>
          </a:p>
          <a:p>
            <a:pPr marL="228600" indent="-228600" algn="just">
              <a:lnSpc>
                <a:spcPct val="80000"/>
              </a:lnSpc>
              <a:buNone/>
            </a:pPr>
            <a:r>
              <a:rPr lang="en-US" sz="2200" b="1" dirty="0">
                <a:solidFill>
                  <a:srgbClr val="662046"/>
                </a:solidFill>
                <a:latin typeface="Arial" panose="020B0604020202020204" pitchFamily="34" charset="0"/>
                <a:cs typeface="Arial" panose="020B0604020202020204" pitchFamily="34" charset="0"/>
              </a:rPr>
              <a:t>Fixed Cost of Spoilage </a:t>
            </a:r>
            <a:r>
              <a:rPr lang="en-US" sz="2200" dirty="0">
                <a:solidFill>
                  <a:srgbClr val="662046"/>
                </a:solidFill>
                <a:latin typeface="Arial" panose="020B0604020202020204" pitchFamily="34" charset="0"/>
                <a:cs typeface="Arial" panose="020B0604020202020204" pitchFamily="34" charset="0"/>
              </a:rPr>
              <a:t>– </a:t>
            </a:r>
            <a:r>
              <a:rPr lang="en-US" altLang="en-US" sz="2000" dirty="0">
                <a:solidFill>
                  <a:srgbClr val="662046"/>
                </a:solidFill>
                <a:latin typeface="Arial" panose="020B0604020202020204" pitchFamily="34" charset="0"/>
                <a:cs typeface="Arial" panose="020B0604020202020204" pitchFamily="34" charset="0"/>
              </a:rPr>
              <a:t>is the fixed cost associated with one empty seat</a:t>
            </a:r>
            <a:r>
              <a:rPr lang="en-US" sz="2000" dirty="0">
                <a:solidFill>
                  <a:srgbClr val="662046"/>
                </a:solidFill>
                <a:latin typeface="Arial" panose="020B0604020202020204" pitchFamily="34" charset="0"/>
                <a:cs typeface="Arial" panose="020B0604020202020204" pitchFamily="34" charset="0"/>
              </a:rPr>
              <a:t>.</a:t>
            </a:r>
          </a:p>
          <a:p>
            <a:pPr marL="514350" lvl="1" indent="-171450" algn="just">
              <a:lnSpc>
                <a:spcPct val="80000"/>
              </a:lnSpc>
            </a:pPr>
            <a:endParaRPr lang="en-US" altLang="en-US" sz="2200" kern="0" dirty="0">
              <a:solidFill>
                <a:srgbClr val="00000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162231" y="6235931"/>
            <a:ext cx="1485900" cy="419100"/>
          </a:xfrm>
          <a:prstGeom prst="rect">
            <a:avLst/>
          </a:prstGeom>
        </p:spPr>
      </p:pic>
      <p:pic>
        <p:nvPicPr>
          <p:cNvPr id="5" name="Picture 4"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6" name="Picture 5"/>
          <p:cNvPicPr>
            <a:picLocks noChangeAspect="1"/>
          </p:cNvPicPr>
          <p:nvPr/>
        </p:nvPicPr>
        <p:blipFill>
          <a:blip r:embed="rId4"/>
          <a:stretch>
            <a:fillRect/>
          </a:stretch>
        </p:blipFill>
        <p:spPr>
          <a:xfrm>
            <a:off x="0" y="0"/>
            <a:ext cx="849614" cy="3373094"/>
          </a:xfrm>
          <a:prstGeom prst="rect">
            <a:avLst/>
          </a:prstGeom>
        </p:spPr>
      </p:pic>
    </p:spTree>
    <p:extLst>
      <p:ext uri="{BB962C8B-B14F-4D97-AF65-F5344CB8AC3E}">
        <p14:creationId xmlns:p14="http://schemas.microsoft.com/office/powerpoint/2010/main" val="1062777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2231" y="6235931"/>
            <a:ext cx="1485900" cy="419100"/>
          </a:xfrm>
          <a:prstGeom prst="rect">
            <a:avLst/>
          </a:prstGeom>
        </p:spPr>
      </p:pic>
      <p:pic>
        <p:nvPicPr>
          <p:cNvPr id="5" name="Picture 4"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6" name="Picture 5"/>
          <p:cNvPicPr>
            <a:picLocks noChangeAspect="1"/>
          </p:cNvPicPr>
          <p:nvPr/>
        </p:nvPicPr>
        <p:blipFill>
          <a:blip r:embed="rId4"/>
          <a:stretch>
            <a:fillRect/>
          </a:stretch>
        </p:blipFill>
        <p:spPr>
          <a:xfrm>
            <a:off x="0" y="0"/>
            <a:ext cx="849614" cy="3373094"/>
          </a:xfrm>
          <a:prstGeom prst="rect">
            <a:avLst/>
          </a:prstGeom>
        </p:spPr>
      </p:pic>
      <p:sp>
        <p:nvSpPr>
          <p:cNvPr id="9" name="Title 1"/>
          <p:cNvSpPr>
            <a:spLocks noGrp="1"/>
          </p:cNvSpPr>
          <p:nvPr>
            <p:ph type="title"/>
          </p:nvPr>
        </p:nvSpPr>
        <p:spPr>
          <a:xfrm>
            <a:off x="849614" y="0"/>
            <a:ext cx="8912543" cy="860612"/>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Overbooking</a:t>
            </a:r>
            <a:endParaRPr lang="en-GB" sz="3200" dirty="0">
              <a:solidFill>
                <a:srgbClr val="662046"/>
              </a:solidFill>
              <a:latin typeface="Arial" panose="020B0604020202020204" pitchFamily="34" charset="0"/>
              <a:cs typeface="Arial" panose="020B0604020202020204" pitchFamily="34" charset="0"/>
            </a:endParaRPr>
          </a:p>
        </p:txBody>
      </p:sp>
      <p:sp>
        <p:nvSpPr>
          <p:cNvPr id="10" name="Content Placeholder 2"/>
          <p:cNvSpPr>
            <a:spLocks noGrp="1"/>
          </p:cNvSpPr>
          <p:nvPr>
            <p:ph idx="1"/>
          </p:nvPr>
        </p:nvSpPr>
        <p:spPr>
          <a:xfrm>
            <a:off x="849614" y="1081587"/>
            <a:ext cx="8912543" cy="5066264"/>
          </a:xfrm>
        </p:spPr>
        <p:txBody>
          <a:bodyPr>
            <a:noAutofit/>
          </a:bodyPr>
          <a:lstStyle/>
          <a:p>
            <a:pPr marL="228600" indent="-228600" algn="just">
              <a:lnSpc>
                <a:spcPct val="80000"/>
              </a:lnSpc>
              <a:buNone/>
            </a:pPr>
            <a:r>
              <a:rPr lang="en-US" sz="2200" b="1" dirty="0">
                <a:solidFill>
                  <a:srgbClr val="662046"/>
                </a:solidFill>
                <a:latin typeface="Arial" panose="020B0604020202020204" pitchFamily="34" charset="0"/>
                <a:cs typeface="Arial" panose="020B0604020202020204" pitchFamily="34" charset="0"/>
              </a:rPr>
              <a:t>Cost Factor for Spoilage </a:t>
            </a:r>
            <a:r>
              <a:rPr lang="en-US" sz="2200" dirty="0">
                <a:solidFill>
                  <a:srgbClr val="662046"/>
                </a:solidFill>
                <a:latin typeface="Arial" panose="020B0604020202020204" pitchFamily="34" charset="0"/>
                <a:cs typeface="Arial" panose="020B0604020202020204" pitchFamily="34" charset="0"/>
              </a:rPr>
              <a:t>–  </a:t>
            </a:r>
            <a:r>
              <a:rPr lang="en-US" sz="2000" dirty="0">
                <a:solidFill>
                  <a:srgbClr val="662046"/>
                </a:solidFill>
                <a:latin typeface="Arial" panose="020B0604020202020204" pitchFamily="34" charset="0"/>
                <a:cs typeface="Arial" panose="020B0604020202020204" pitchFamily="34" charset="0"/>
              </a:rPr>
              <a:t>Factor for increasing or decreasing the estimate of spoilage costs. PROS O&amp;D multiplies a compartment’s </a:t>
            </a:r>
            <a:r>
              <a:rPr lang="en-US" sz="2000" b="1" dirty="0">
                <a:solidFill>
                  <a:srgbClr val="662046"/>
                </a:solidFill>
                <a:latin typeface="Arial" panose="020B0604020202020204" pitchFamily="34" charset="0"/>
                <a:cs typeface="Arial" panose="020B0604020202020204" pitchFamily="34" charset="0"/>
              </a:rPr>
              <a:t>average class fare </a:t>
            </a:r>
            <a:r>
              <a:rPr lang="en-US" sz="2000" dirty="0">
                <a:solidFill>
                  <a:srgbClr val="662046"/>
                </a:solidFill>
                <a:latin typeface="Arial" panose="020B0604020202020204" pitchFamily="34" charset="0"/>
                <a:cs typeface="Arial" panose="020B0604020202020204" pitchFamily="34" charset="0"/>
              </a:rPr>
              <a:t>by this </a:t>
            </a:r>
            <a:r>
              <a:rPr lang="en-US" sz="2000" b="1" dirty="0">
                <a:solidFill>
                  <a:srgbClr val="662046"/>
                </a:solidFill>
                <a:latin typeface="Arial" panose="020B0604020202020204" pitchFamily="34" charset="0"/>
                <a:cs typeface="Arial" panose="020B0604020202020204" pitchFamily="34" charset="0"/>
              </a:rPr>
              <a:t>factor</a:t>
            </a:r>
            <a:r>
              <a:rPr lang="en-US" sz="2000" dirty="0">
                <a:solidFill>
                  <a:srgbClr val="662046"/>
                </a:solidFill>
                <a:latin typeface="Arial" panose="020B0604020202020204" pitchFamily="34" charset="0"/>
                <a:cs typeface="Arial" panose="020B0604020202020204" pitchFamily="34" charset="0"/>
              </a:rPr>
              <a:t> to estimate </a:t>
            </a:r>
            <a:r>
              <a:rPr lang="en-US" sz="2000" b="1" dirty="0">
                <a:solidFill>
                  <a:srgbClr val="662046"/>
                </a:solidFill>
                <a:latin typeface="Arial" panose="020B0604020202020204" pitchFamily="34" charset="0"/>
                <a:cs typeface="Arial" panose="020B0604020202020204" pitchFamily="34" charset="0"/>
              </a:rPr>
              <a:t>the cost of one spoiled seat</a:t>
            </a:r>
            <a:r>
              <a:rPr lang="en-US" sz="2000" dirty="0">
                <a:solidFill>
                  <a:srgbClr val="662046"/>
                </a:solidFill>
                <a:latin typeface="Arial" panose="020B0604020202020204" pitchFamily="34" charset="0"/>
                <a:cs typeface="Arial" panose="020B0604020202020204" pitchFamily="34" charset="0"/>
              </a:rPr>
              <a:t> in the compartment.</a:t>
            </a:r>
          </a:p>
          <a:p>
            <a:pPr marL="228600" indent="-228600" algn="just">
              <a:lnSpc>
                <a:spcPct val="80000"/>
              </a:lnSpc>
              <a:buNone/>
            </a:pPr>
            <a:endParaRPr lang="en-US" sz="2200" dirty="0">
              <a:solidFill>
                <a:srgbClr val="662046"/>
              </a:solidFill>
              <a:latin typeface="Arial" panose="020B0604020202020204" pitchFamily="34" charset="0"/>
              <a:cs typeface="Arial" panose="020B0604020202020204" pitchFamily="34" charset="0"/>
            </a:endParaRPr>
          </a:p>
          <a:p>
            <a:pPr marL="228600" indent="-228600" algn="just">
              <a:lnSpc>
                <a:spcPct val="80000"/>
              </a:lnSpc>
              <a:buNone/>
            </a:pPr>
            <a:r>
              <a:rPr lang="en-US" sz="2200" b="1" dirty="0">
                <a:solidFill>
                  <a:srgbClr val="662046"/>
                </a:solidFill>
                <a:latin typeface="Arial" panose="020B0604020202020204" pitchFamily="34" charset="0"/>
                <a:cs typeface="Arial" panose="020B0604020202020204" pitchFamily="34" charset="0"/>
              </a:rPr>
              <a:t>Apply Max OB in DSC </a:t>
            </a:r>
            <a:r>
              <a:rPr lang="en-US" sz="2200" dirty="0">
                <a:solidFill>
                  <a:srgbClr val="662046"/>
                </a:solidFill>
                <a:latin typeface="Arial" panose="020B0604020202020204" pitchFamily="34" charset="0"/>
                <a:cs typeface="Arial" panose="020B0604020202020204" pitchFamily="34" charset="0"/>
              </a:rPr>
              <a:t>– </a:t>
            </a:r>
            <a:r>
              <a:rPr lang="en-US" sz="2000" dirty="0">
                <a:solidFill>
                  <a:srgbClr val="662046"/>
                </a:solidFill>
                <a:latin typeface="Arial" panose="020B0604020202020204" pitchFamily="34" charset="0"/>
                <a:cs typeface="Arial" panose="020B0604020202020204" pitchFamily="34" charset="0"/>
              </a:rPr>
              <a:t>Select this check box to apply Max OB Factor (batch) to the AU solution shown in the PROS O&amp;D user interface. If you do not select this check box, the batch process overbooking solution is limited by Max OB Factor (batch), but the solution shown in the user interface is not. </a:t>
            </a:r>
          </a:p>
          <a:p>
            <a:pPr marL="228600" indent="-228600" algn="just">
              <a:lnSpc>
                <a:spcPct val="80000"/>
              </a:lnSpc>
              <a:buNone/>
            </a:pPr>
            <a:endParaRPr lang="en-US" sz="2200" dirty="0">
              <a:solidFill>
                <a:srgbClr val="662046"/>
              </a:solidFill>
              <a:latin typeface="Arial" panose="020B0604020202020204" pitchFamily="34" charset="0"/>
              <a:cs typeface="Arial" panose="020B0604020202020204" pitchFamily="34" charset="0"/>
            </a:endParaRPr>
          </a:p>
          <a:p>
            <a:pPr marL="228600" indent="-228600" algn="just">
              <a:lnSpc>
                <a:spcPct val="80000"/>
              </a:lnSpc>
              <a:buNone/>
            </a:pPr>
            <a:r>
              <a:rPr lang="en-US" sz="2200" b="1" dirty="0">
                <a:solidFill>
                  <a:srgbClr val="662046"/>
                </a:solidFill>
                <a:latin typeface="Arial" panose="020B0604020202020204" pitchFamily="34" charset="0"/>
                <a:cs typeface="Arial" panose="020B0604020202020204" pitchFamily="34" charset="0"/>
              </a:rPr>
              <a:t>Service Level </a:t>
            </a:r>
            <a:r>
              <a:rPr lang="en-US" sz="2200" dirty="0">
                <a:solidFill>
                  <a:srgbClr val="662046"/>
                </a:solidFill>
                <a:latin typeface="Arial" panose="020B0604020202020204" pitchFamily="34" charset="0"/>
                <a:cs typeface="Arial" panose="020B0604020202020204" pitchFamily="34" charset="0"/>
              </a:rPr>
              <a:t>– </a:t>
            </a:r>
            <a:r>
              <a:rPr lang="en-US" sz="2000" dirty="0">
                <a:solidFill>
                  <a:srgbClr val="662046"/>
                </a:solidFill>
                <a:latin typeface="Arial" panose="020B0604020202020204" pitchFamily="34" charset="0"/>
                <a:cs typeface="Arial" panose="020B0604020202020204" pitchFamily="34" charset="0"/>
              </a:rPr>
              <a:t>Specify the maximum number of denied </a:t>
            </a:r>
            <a:r>
              <a:rPr lang="en-US" sz="2000" dirty="0" err="1">
                <a:solidFill>
                  <a:srgbClr val="662046"/>
                </a:solidFill>
                <a:latin typeface="Arial" panose="020B0604020202020204" pitchFamily="34" charset="0"/>
                <a:cs typeface="Arial" panose="020B0604020202020204" pitchFamily="34" charset="0"/>
              </a:rPr>
              <a:t>boardings</a:t>
            </a:r>
            <a:r>
              <a:rPr lang="en-US" sz="2000" dirty="0">
                <a:solidFill>
                  <a:srgbClr val="662046"/>
                </a:solidFill>
                <a:latin typeface="Arial" panose="020B0604020202020204" pitchFamily="34" charset="0"/>
                <a:cs typeface="Arial" panose="020B0604020202020204" pitchFamily="34" charset="0"/>
              </a:rPr>
              <a:t> to tolerate per 10,000 passengers for each flight linked to the Overbooking Parameter table. </a:t>
            </a:r>
          </a:p>
          <a:p>
            <a:pPr marL="514350" lvl="1" indent="-171450" algn="just">
              <a:lnSpc>
                <a:spcPct val="80000"/>
              </a:lnSpc>
            </a:pPr>
            <a:endParaRPr lang="en-US" altLang="en-US" sz="2200" kern="0" dirty="0">
              <a:solidFill>
                <a:srgbClr val="6620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441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903642"/>
          </a:xfrm>
        </p:spPr>
        <p:txBody>
          <a:bodyPr>
            <a:normAutofit/>
          </a:bodyPr>
          <a:lstStyle/>
          <a:p>
            <a:pPr algn="l"/>
            <a:r>
              <a:rPr lang="en-US" sz="3200" b="1" dirty="0" smtClean="0">
                <a:solidFill>
                  <a:srgbClr val="662046"/>
                </a:solidFill>
                <a:latin typeface="Arial" panose="020B0604020202020204" pitchFamily="34" charset="0"/>
                <a:cs typeface="Arial" panose="020B0604020202020204" pitchFamily="34" charset="0"/>
              </a:rPr>
              <a:t>Decrement</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35" name="Rectangle 34"/>
          <p:cNvSpPr/>
          <p:nvPr/>
        </p:nvSpPr>
        <p:spPr>
          <a:xfrm>
            <a:off x="849614" y="903642"/>
            <a:ext cx="2286000" cy="5816977"/>
          </a:xfrm>
          <a:prstGeom prst="rect">
            <a:avLst/>
          </a:prstGeom>
        </p:spPr>
        <p:txBody>
          <a:bodyPr wrap="square">
            <a:spAutoFit/>
          </a:bodyPr>
          <a:lstStyle/>
          <a:p>
            <a:pPr algn="just" defTabSz="914400" eaLnBrk="0" fontAlgn="base" hangingPunct="0">
              <a:spcBef>
                <a:spcPct val="0"/>
              </a:spcBef>
              <a:spcAft>
                <a:spcPct val="0"/>
              </a:spcAft>
            </a:pPr>
            <a:r>
              <a:rPr lang="en-US" b="1" dirty="0">
                <a:solidFill>
                  <a:srgbClr val="662046"/>
                </a:solidFill>
                <a:latin typeface="Arial" charset="0"/>
                <a:ea typeface="ＭＳ Ｐゴシック" pitchFamily="1" charset="-128"/>
              </a:rPr>
              <a:t>Apex DCP </a:t>
            </a:r>
            <a:r>
              <a:rPr lang="en-US" dirty="0">
                <a:solidFill>
                  <a:srgbClr val="662046"/>
                </a:solidFill>
                <a:latin typeface="Arial" charset="0"/>
                <a:ea typeface="ＭＳ Ｐゴシック" pitchFamily="1" charset="-128"/>
              </a:rPr>
              <a:t>– Select the DCP at which the compartment decrement adjustment begins to linearly approach zero. By default, this is set to the final pre-departure DCP.</a:t>
            </a:r>
          </a:p>
          <a:p>
            <a:pPr algn="just" defTabSz="914400" eaLnBrk="0" fontAlgn="base" hangingPunct="0">
              <a:spcBef>
                <a:spcPct val="0"/>
              </a:spcBef>
              <a:spcAft>
                <a:spcPct val="0"/>
              </a:spcAft>
            </a:pPr>
            <a:endParaRPr lang="en-US" dirty="0" smtClean="0">
              <a:solidFill>
                <a:srgbClr val="662046"/>
              </a:solidFill>
              <a:latin typeface="Arial" charset="0"/>
              <a:ea typeface="ＭＳ Ｐゴシック" pitchFamily="1" charset="-128"/>
            </a:endParaRPr>
          </a:p>
          <a:p>
            <a:pPr algn="just" defTabSz="914400" eaLnBrk="0" fontAlgn="base" hangingPunct="0">
              <a:spcBef>
                <a:spcPct val="0"/>
              </a:spcBef>
              <a:spcAft>
                <a:spcPct val="0"/>
              </a:spcAft>
            </a:pPr>
            <a:r>
              <a:rPr lang="en-US" b="1" dirty="0">
                <a:solidFill>
                  <a:srgbClr val="662046"/>
                </a:solidFill>
                <a:latin typeface="Arial" charset="0"/>
                <a:ea typeface="ＭＳ Ｐゴシック" pitchFamily="1" charset="-128"/>
              </a:rPr>
              <a:t>Zero DCP </a:t>
            </a:r>
            <a:r>
              <a:rPr lang="en-US" dirty="0">
                <a:solidFill>
                  <a:srgbClr val="662046"/>
                </a:solidFill>
                <a:latin typeface="Arial" charset="0"/>
                <a:ea typeface="ＭＳ Ｐゴシック" pitchFamily="1" charset="-128"/>
              </a:rPr>
              <a:t>– Select the DCP at which the compartment decrement adjustment reaches zero. By default, this is set to the final pre-departure DCP</a:t>
            </a:r>
            <a:r>
              <a:rPr lang="en-US" dirty="0" smtClean="0">
                <a:solidFill>
                  <a:srgbClr val="662046"/>
                </a:solidFill>
                <a:latin typeface="Arial" charset="0"/>
                <a:ea typeface="ＭＳ Ｐゴシック" pitchFamily="1" charset="-128"/>
              </a:rPr>
              <a:t>.</a:t>
            </a:r>
          </a:p>
          <a:p>
            <a:pPr algn="just" defTabSz="914400" eaLnBrk="0" fontAlgn="base" hangingPunct="0">
              <a:spcBef>
                <a:spcPct val="0"/>
              </a:spcBef>
              <a:spcAft>
                <a:spcPct val="0"/>
              </a:spcAft>
            </a:pPr>
            <a:endParaRPr lang="en-US" sz="1600" dirty="0">
              <a:solidFill>
                <a:srgbClr val="000000"/>
              </a:solidFill>
              <a:latin typeface="Arial" charset="0"/>
              <a:ea typeface="ＭＳ Ｐゴシック" pitchFamily="1" charset="-128"/>
            </a:endParaRPr>
          </a:p>
          <a:p>
            <a:pPr algn="just" defTabSz="914400" eaLnBrk="0" fontAlgn="base" hangingPunct="0">
              <a:spcBef>
                <a:spcPct val="0"/>
              </a:spcBef>
              <a:spcAft>
                <a:spcPct val="0"/>
              </a:spcAft>
            </a:pPr>
            <a:endParaRPr lang="en-US" sz="1600" dirty="0">
              <a:solidFill>
                <a:srgbClr val="000000"/>
              </a:solidFill>
              <a:latin typeface="Arial" charset="0"/>
              <a:ea typeface="ＭＳ Ｐゴシック" pitchFamily="1" charset="-128"/>
            </a:endParaRPr>
          </a:p>
          <a:p>
            <a:pPr algn="just" defTabSz="914400" eaLnBrk="0" fontAlgn="base" hangingPunct="0">
              <a:spcBef>
                <a:spcPct val="0"/>
              </a:spcBef>
              <a:spcAft>
                <a:spcPct val="0"/>
              </a:spcAft>
            </a:pPr>
            <a:endParaRPr lang="en-US" sz="1600" dirty="0">
              <a:solidFill>
                <a:srgbClr val="000000"/>
              </a:solidFill>
              <a:latin typeface="Arial" charset="0"/>
              <a:ea typeface="ＭＳ Ｐゴシック" pitchFamily="1" charset="-128"/>
            </a:endParaRPr>
          </a:p>
        </p:txBody>
      </p:sp>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5613" y="705131"/>
            <a:ext cx="6406419" cy="5442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9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Effect transition="in" filter="fade">
                                      <p:cBhvr>
                                        <p:cTn id="12" dur="500"/>
                                        <p:tgtEl>
                                          <p:spTgt spid="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fade">
                                      <p:cBhvr>
                                        <p:cTn id="17"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33338"/>
            <a:ext cx="8912543" cy="902577"/>
          </a:xfrm>
        </p:spPr>
        <p:txBody>
          <a:bodyPr>
            <a:normAutofit/>
          </a:bodyPr>
          <a:lstStyle/>
          <a:p>
            <a:pPr algn="l"/>
            <a:r>
              <a:rPr lang="en-US" sz="3200" b="1" dirty="0" smtClean="0">
                <a:solidFill>
                  <a:srgbClr val="662046"/>
                </a:solidFill>
                <a:latin typeface="Arial" panose="020B0604020202020204" pitchFamily="34" charset="0"/>
                <a:cs typeface="Arial" panose="020B0604020202020204" pitchFamily="34" charset="0"/>
              </a:rPr>
              <a:t>Bid </a:t>
            </a:r>
            <a:r>
              <a:rPr lang="en-US" sz="3200" b="1" dirty="0">
                <a:solidFill>
                  <a:srgbClr val="662046"/>
                </a:solidFill>
                <a:latin typeface="Arial" panose="020B0604020202020204" pitchFamily="34" charset="0"/>
                <a:cs typeface="Arial" panose="020B0604020202020204" pitchFamily="34" charset="0"/>
              </a:rPr>
              <a:t>Price</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2262" y="762577"/>
            <a:ext cx="6463852" cy="5473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4"/>
          <p:cNvSpPr txBox="1">
            <a:spLocks noChangeArrowheads="1"/>
          </p:cNvSpPr>
          <p:nvPr/>
        </p:nvSpPr>
        <p:spPr>
          <a:xfrm>
            <a:off x="1151965" y="5174876"/>
            <a:ext cx="7391400" cy="533400"/>
          </a:xfrm>
          <a:prstGeom prst="rect">
            <a:avLst/>
          </a:prstGeom>
          <a:solidFill>
            <a:schemeClr val="bg1"/>
          </a:solidFill>
          <a:ln>
            <a:solidFill>
              <a:srgbClr val="FF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Tx/>
              <a:buNone/>
            </a:pPr>
            <a:r>
              <a:rPr lang="en-US" sz="2000" b="1" dirty="0" smtClean="0">
                <a:solidFill>
                  <a:srgbClr val="662046"/>
                </a:solidFill>
                <a:latin typeface="Arial" panose="020B0604020202020204" pitchFamily="34" charset="0"/>
                <a:cs typeface="Arial" panose="020B0604020202020204" pitchFamily="34" charset="0"/>
              </a:rPr>
              <a:t>Min/Max, Multiplicative, Additive, Floor Bid Price Influences</a:t>
            </a:r>
          </a:p>
        </p:txBody>
      </p:sp>
    </p:spTree>
    <p:extLst>
      <p:ext uri="{BB962C8B-B14F-4D97-AF65-F5344CB8AC3E}">
        <p14:creationId xmlns:p14="http://schemas.microsoft.com/office/powerpoint/2010/main" val="90353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GB" sz="3200" dirty="0" smtClean="0">
                <a:solidFill>
                  <a:srgbClr val="662046"/>
                </a:solidFill>
                <a:latin typeface="Arial" panose="020B0604020202020204" pitchFamily="34" charset="0"/>
                <a:cs typeface="Arial" panose="020B0604020202020204" pitchFamily="34" charset="0"/>
              </a:rPr>
              <a:t>Bid </a:t>
            </a:r>
            <a:r>
              <a:rPr lang="en-GB" sz="3200" dirty="0">
                <a:solidFill>
                  <a:srgbClr val="662046"/>
                </a:solidFill>
                <a:latin typeface="Arial" panose="020B0604020202020204" pitchFamily="34" charset="0"/>
                <a:cs typeface="Arial" panose="020B0604020202020204" pitchFamily="34" charset="0"/>
              </a:rPr>
              <a:t>Price Floor - GUI</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9825" y="1266488"/>
            <a:ext cx="6090620" cy="4478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Rectangle 37"/>
          <p:cNvSpPr/>
          <p:nvPr/>
        </p:nvSpPr>
        <p:spPr bwMode="auto">
          <a:xfrm>
            <a:off x="3309091" y="3217503"/>
            <a:ext cx="930565" cy="288032"/>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sz="2400" smtClean="0">
              <a:solidFill>
                <a:srgbClr val="FFFFFF"/>
              </a:solidFill>
              <a:latin typeface="GoudyOlSt BT" pitchFamily="18" charset="0"/>
              <a:ea typeface="+mn-ea"/>
            </a:endParaRP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054249"/>
          </a:xfrm>
        </p:spPr>
        <p:txBody>
          <a:bodyPr>
            <a:normAutofit/>
          </a:bodyPr>
          <a:lstStyle/>
          <a:p>
            <a:pPr algn="l" fontAlgn="base">
              <a:spcAft>
                <a:spcPct val="0"/>
              </a:spcAft>
            </a:pPr>
            <a:r>
              <a:rPr lang="en-GB" sz="3200" dirty="0" smtClean="0">
                <a:solidFill>
                  <a:srgbClr val="662046"/>
                </a:solidFill>
              </a:rPr>
              <a:t>Bid </a:t>
            </a:r>
            <a:r>
              <a:rPr lang="en-GB" sz="3200" dirty="0">
                <a:solidFill>
                  <a:srgbClr val="662046"/>
                </a:solidFill>
              </a:rPr>
              <a:t>Price Floor - GUI</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0083" y="853731"/>
            <a:ext cx="5676900"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bwMode="auto">
          <a:xfrm>
            <a:off x="2060937" y="2329926"/>
            <a:ext cx="2791695" cy="36004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sz="2400" smtClean="0">
              <a:solidFill>
                <a:srgbClr val="FFFFFF"/>
              </a:solidFill>
              <a:latin typeface="GoudyOlSt BT" pitchFamily="18" charset="0"/>
              <a:ea typeface="+mn-ea"/>
            </a:endParaRPr>
          </a:p>
        </p:txBody>
      </p:sp>
      <p:sp>
        <p:nvSpPr>
          <p:cNvPr id="23" name="Rectangle 22"/>
          <p:cNvSpPr/>
          <p:nvPr/>
        </p:nvSpPr>
        <p:spPr bwMode="auto">
          <a:xfrm>
            <a:off x="2925033" y="4146465"/>
            <a:ext cx="1927599" cy="36004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sz="2400" smtClean="0">
              <a:solidFill>
                <a:srgbClr val="FFFFFF"/>
              </a:solidFill>
              <a:latin typeface="GoudyOlSt BT" pitchFamily="18" charset="0"/>
              <a:ea typeface="+mn-ea"/>
            </a:endParaRPr>
          </a:p>
        </p:txBody>
      </p:sp>
      <p:sp>
        <p:nvSpPr>
          <p:cNvPr id="25" name="Content Placeholder 2"/>
          <p:cNvSpPr txBox="1">
            <a:spLocks/>
          </p:cNvSpPr>
          <p:nvPr/>
        </p:nvSpPr>
        <p:spPr bwMode="auto">
          <a:xfrm>
            <a:off x="1748357" y="5979306"/>
            <a:ext cx="6040352" cy="722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600">
                <a:solidFill>
                  <a:srgbClr val="5E6A71"/>
                </a:solidFill>
                <a:latin typeface="+mn-lt"/>
                <a:ea typeface="+mn-ea"/>
                <a:cs typeface="+mn-cs"/>
              </a:defRPr>
            </a:lvl1pPr>
            <a:lvl2pPr marL="742950" indent="-285750" algn="l" rtl="0" eaLnBrk="0" fontAlgn="base" hangingPunct="0">
              <a:spcBef>
                <a:spcPct val="20000"/>
              </a:spcBef>
              <a:spcAft>
                <a:spcPct val="0"/>
              </a:spcAft>
              <a:buChar char="–"/>
              <a:defRPr sz="1600">
                <a:solidFill>
                  <a:srgbClr val="5E6A71"/>
                </a:solidFill>
                <a:latin typeface="+mn-lt"/>
                <a:ea typeface="+mn-ea"/>
              </a:defRPr>
            </a:lvl2pPr>
            <a:lvl3pPr marL="1143000" indent="-228600" algn="l" rtl="0" eaLnBrk="0" fontAlgn="base" hangingPunct="0">
              <a:spcBef>
                <a:spcPct val="20000"/>
              </a:spcBef>
              <a:spcAft>
                <a:spcPct val="0"/>
              </a:spcAft>
              <a:buChar char="•"/>
              <a:defRPr sz="1600">
                <a:solidFill>
                  <a:srgbClr val="5E6A71"/>
                </a:solidFill>
                <a:latin typeface="+mn-lt"/>
                <a:ea typeface="+mn-ea"/>
              </a:defRPr>
            </a:lvl3pPr>
            <a:lvl4pPr marL="1600200" indent="-228600" algn="l" rtl="0" eaLnBrk="0" fontAlgn="base" hangingPunct="0">
              <a:spcBef>
                <a:spcPct val="20000"/>
              </a:spcBef>
              <a:spcAft>
                <a:spcPct val="0"/>
              </a:spcAft>
              <a:buChar char="–"/>
              <a:defRPr sz="1600">
                <a:solidFill>
                  <a:srgbClr val="5E6A71"/>
                </a:solidFill>
                <a:latin typeface="+mn-lt"/>
                <a:ea typeface="+mn-ea"/>
              </a:defRPr>
            </a:lvl4pPr>
            <a:lvl5pPr marL="2057400" indent="-228600" algn="l" rtl="0" eaLnBrk="0" fontAlgn="base" hangingPunct="0">
              <a:spcBef>
                <a:spcPct val="20000"/>
              </a:spcBef>
              <a:spcAft>
                <a:spcPct val="0"/>
              </a:spcAft>
              <a:buChar char="»"/>
              <a:defRPr sz="1600">
                <a:solidFill>
                  <a:srgbClr val="5E6A71"/>
                </a:solidFill>
                <a:latin typeface="+mn-lt"/>
                <a:ea typeface="+mn-ea"/>
              </a:defRPr>
            </a:lvl5pPr>
            <a:lvl6pPr marL="2514600" indent="-228600" algn="l" rtl="0" fontAlgn="base">
              <a:spcBef>
                <a:spcPct val="20000"/>
              </a:spcBef>
              <a:spcAft>
                <a:spcPct val="0"/>
              </a:spcAft>
              <a:buChar char="»"/>
              <a:defRPr sz="1600">
                <a:solidFill>
                  <a:srgbClr val="5E6A71"/>
                </a:solidFill>
                <a:latin typeface="+mn-lt"/>
                <a:ea typeface="+mn-ea"/>
              </a:defRPr>
            </a:lvl6pPr>
            <a:lvl7pPr marL="2971800" indent="-228600" algn="l" rtl="0" fontAlgn="base">
              <a:spcBef>
                <a:spcPct val="20000"/>
              </a:spcBef>
              <a:spcAft>
                <a:spcPct val="0"/>
              </a:spcAft>
              <a:buChar char="»"/>
              <a:defRPr sz="1600">
                <a:solidFill>
                  <a:srgbClr val="5E6A71"/>
                </a:solidFill>
                <a:latin typeface="+mn-lt"/>
                <a:ea typeface="+mn-ea"/>
              </a:defRPr>
            </a:lvl7pPr>
            <a:lvl8pPr marL="3429000" indent="-228600" algn="l" rtl="0" fontAlgn="base">
              <a:spcBef>
                <a:spcPct val="20000"/>
              </a:spcBef>
              <a:spcAft>
                <a:spcPct val="0"/>
              </a:spcAft>
              <a:buChar char="»"/>
              <a:defRPr sz="1600">
                <a:solidFill>
                  <a:srgbClr val="5E6A71"/>
                </a:solidFill>
                <a:latin typeface="+mn-lt"/>
                <a:ea typeface="+mn-ea"/>
              </a:defRPr>
            </a:lvl8pPr>
            <a:lvl9pPr marL="3886200" indent="-228600" algn="l" rtl="0" fontAlgn="base">
              <a:spcBef>
                <a:spcPct val="20000"/>
              </a:spcBef>
              <a:spcAft>
                <a:spcPct val="0"/>
              </a:spcAft>
              <a:buChar char="»"/>
              <a:defRPr sz="1600">
                <a:solidFill>
                  <a:srgbClr val="5E6A71"/>
                </a:solidFill>
                <a:latin typeface="+mn-lt"/>
                <a:ea typeface="+mn-ea"/>
              </a:defRPr>
            </a:lvl9pPr>
          </a:lstStyle>
          <a:p>
            <a:pPr marR="0" lvl="1" eaLnBrk="1" hangingPunct="1">
              <a:lnSpc>
                <a:spcPct val="100000"/>
              </a:lnSpc>
              <a:buClrTx/>
              <a:buSzTx/>
              <a:buFont typeface="Arial"/>
              <a:buChar char="–"/>
              <a:tabLst/>
              <a:defRPr/>
            </a:pPr>
            <a:r>
              <a:rPr lang="en-GB" dirty="0">
                <a:solidFill>
                  <a:srgbClr val="662046"/>
                </a:solidFill>
                <a:latin typeface="Arial" panose="020B0604020202020204" pitchFamily="34" charset="0"/>
                <a:cs typeface="Arial" panose="020B0604020202020204" pitchFamily="34" charset="0"/>
              </a:rPr>
              <a:t>Define days prior range</a:t>
            </a:r>
          </a:p>
          <a:p>
            <a:pPr marR="0" lvl="1" eaLnBrk="1" hangingPunct="1">
              <a:lnSpc>
                <a:spcPct val="100000"/>
              </a:lnSpc>
              <a:buClrTx/>
              <a:buSzTx/>
              <a:buFont typeface="Arial"/>
              <a:buChar char="–"/>
              <a:tabLst/>
              <a:defRPr/>
            </a:pPr>
            <a:r>
              <a:rPr lang="en-GB" dirty="0">
                <a:solidFill>
                  <a:srgbClr val="662046"/>
                </a:solidFill>
                <a:latin typeface="Arial" panose="020B0604020202020204" pitchFamily="34" charset="0"/>
                <a:cs typeface="Arial" panose="020B0604020202020204" pitchFamily="34" charset="0"/>
              </a:rPr>
              <a:t>Load factor (booked and achievable) conditions</a:t>
            </a:r>
          </a:p>
        </p:txBody>
      </p:sp>
    </p:spTree>
    <p:extLst>
      <p:ext uri="{BB962C8B-B14F-4D97-AF65-F5344CB8AC3E}">
        <p14:creationId xmlns:p14="http://schemas.microsoft.com/office/powerpoint/2010/main" val="3181341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849614" cy="3373094"/>
          </a:xfrm>
          <a:prstGeom prst="rect">
            <a:avLst/>
          </a:prstGeom>
        </p:spPr>
      </p:pic>
      <p:pic>
        <p:nvPicPr>
          <p:cNvPr id="7" name="Picture 6"/>
          <p:cNvPicPr>
            <a:picLocks noChangeAspect="1"/>
          </p:cNvPicPr>
          <p:nvPr/>
        </p:nvPicPr>
        <p:blipFill>
          <a:blip r:embed="rId3"/>
          <a:stretch>
            <a:fillRect/>
          </a:stretch>
        </p:blipFill>
        <p:spPr>
          <a:xfrm>
            <a:off x="8162231" y="6235931"/>
            <a:ext cx="1485900" cy="419100"/>
          </a:xfrm>
          <a:prstGeom prst="rect">
            <a:avLst/>
          </a:prstGeom>
        </p:spPr>
      </p:pic>
      <p:sp>
        <p:nvSpPr>
          <p:cNvPr id="11" name="Rectangle 2"/>
          <p:cNvSpPr>
            <a:spLocks noGrp="1" noChangeArrowheads="1"/>
          </p:cNvSpPr>
          <p:nvPr>
            <p:ph type="title"/>
          </p:nvPr>
        </p:nvSpPr>
        <p:spPr>
          <a:xfrm>
            <a:off x="849614" y="25400"/>
            <a:ext cx="9147175" cy="1143000"/>
          </a:xfrm>
        </p:spPr>
        <p:txBody>
          <a:bodyPr>
            <a:normAutofit/>
          </a:bodyPr>
          <a:lstStyle/>
          <a:p>
            <a:pPr algn="l"/>
            <a:r>
              <a:rPr lang="en-US" sz="3200" b="1" dirty="0" smtClean="0">
                <a:solidFill>
                  <a:srgbClr val="660033"/>
                </a:solidFill>
                <a:latin typeface="Arial" panose="020B0604020202020204" pitchFamily="34" charset="0"/>
                <a:cs typeface="Arial" panose="020B0604020202020204" pitchFamily="34" charset="0"/>
              </a:rPr>
              <a:t>Agenda</a:t>
            </a:r>
            <a:endParaRPr lang="en-GB" sz="3200" b="1" dirty="0">
              <a:solidFill>
                <a:srgbClr val="660033"/>
              </a:solidFill>
              <a:latin typeface="Arial" panose="020B0604020202020204" pitchFamily="34" charset="0"/>
              <a:cs typeface="Arial" panose="020B0604020202020204" pitchFamily="34" charset="0"/>
            </a:endParaRPr>
          </a:p>
        </p:txBody>
      </p:sp>
      <p:sp>
        <p:nvSpPr>
          <p:cNvPr id="12" name="Rectangle 3"/>
          <p:cNvSpPr txBox="1">
            <a:spLocks noChangeArrowheads="1"/>
          </p:cNvSpPr>
          <p:nvPr/>
        </p:nvSpPr>
        <p:spPr>
          <a:xfrm>
            <a:off x="519414" y="1168399"/>
            <a:ext cx="8794750" cy="50675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90000"/>
              </a:lnSpc>
              <a:spcBef>
                <a:spcPct val="65000"/>
              </a:spcBef>
              <a:buNone/>
            </a:pPr>
            <a:r>
              <a:rPr lang="en-US" altLang="en-US" u="sng" dirty="0" smtClean="0">
                <a:solidFill>
                  <a:srgbClr val="660033"/>
                </a:solidFill>
                <a:latin typeface="Arial" panose="020B0604020202020204" pitchFamily="34" charset="0"/>
                <a:cs typeface="Arial" panose="020B0604020202020204" pitchFamily="34" charset="0"/>
              </a:rPr>
              <a:t>Session </a:t>
            </a:r>
            <a:r>
              <a:rPr lang="en-US" altLang="en-US" u="sng" dirty="0">
                <a:solidFill>
                  <a:srgbClr val="660033"/>
                </a:solidFill>
                <a:latin typeface="Arial" panose="020B0604020202020204" pitchFamily="34" charset="0"/>
                <a:cs typeface="Arial" panose="020B0604020202020204" pitchFamily="34" charset="0"/>
              </a:rPr>
              <a:t>- </a:t>
            </a:r>
            <a:r>
              <a:rPr lang="en-US" altLang="en-US" u="sng" dirty="0" smtClean="0">
                <a:solidFill>
                  <a:srgbClr val="660033"/>
                </a:solidFill>
                <a:latin typeface="Arial" panose="020B0604020202020204" pitchFamily="34" charset="0"/>
                <a:cs typeface="Arial" panose="020B0604020202020204" pitchFamily="34" charset="0"/>
              </a:rPr>
              <a:t>2</a:t>
            </a:r>
            <a:endParaRPr lang="en-US" altLang="en-US" u="sng" dirty="0">
              <a:solidFill>
                <a:srgbClr val="660033"/>
              </a:solidFill>
              <a:latin typeface="Arial" panose="020B0604020202020204" pitchFamily="34" charset="0"/>
              <a:cs typeface="Arial" panose="020B0604020202020204" pitchFamily="34" charset="0"/>
            </a:endParaRPr>
          </a:p>
          <a:p>
            <a:pPr marL="838200" lvl="1" indent="-381000">
              <a:lnSpc>
                <a:spcPct val="90000"/>
              </a:lnSpc>
              <a:spcBef>
                <a:spcPct val="65000"/>
              </a:spcBef>
            </a:pPr>
            <a:r>
              <a:rPr lang="en-US" sz="2400" dirty="0" smtClean="0">
                <a:solidFill>
                  <a:srgbClr val="660033"/>
                </a:solidFill>
                <a:latin typeface="Arial" panose="020B0604020202020204" pitchFamily="34" charset="0"/>
                <a:cs typeface="Arial" panose="020B0604020202020204" pitchFamily="34" charset="0"/>
              </a:rPr>
              <a:t>Leg </a:t>
            </a:r>
            <a:r>
              <a:rPr lang="en-US" sz="2400" dirty="0">
                <a:solidFill>
                  <a:srgbClr val="660033"/>
                </a:solidFill>
                <a:latin typeface="Arial" panose="020B0604020202020204" pitchFamily="34" charset="0"/>
                <a:cs typeface="Arial" panose="020B0604020202020204" pitchFamily="34" charset="0"/>
              </a:rPr>
              <a:t>Re-Optimization </a:t>
            </a:r>
            <a:r>
              <a:rPr lang="en-US" sz="2400" dirty="0" smtClean="0">
                <a:solidFill>
                  <a:srgbClr val="660033"/>
                </a:solidFill>
                <a:latin typeface="Arial" panose="020B0604020202020204" pitchFamily="34" charset="0"/>
                <a:cs typeface="Arial" panose="020B0604020202020204" pitchFamily="34" charset="0"/>
              </a:rPr>
              <a:t>Triggers</a:t>
            </a:r>
          </a:p>
          <a:p>
            <a:pPr marL="838200" lvl="1" indent="-381000">
              <a:lnSpc>
                <a:spcPct val="90000"/>
              </a:lnSpc>
              <a:spcBef>
                <a:spcPct val="65000"/>
              </a:spcBef>
            </a:pPr>
            <a:r>
              <a:rPr lang="en-US" sz="2400" dirty="0">
                <a:solidFill>
                  <a:srgbClr val="660033"/>
                </a:solidFill>
                <a:latin typeface="Arial" panose="020B0604020202020204" pitchFamily="34" charset="0"/>
                <a:cs typeface="Arial" panose="020B0604020202020204" pitchFamily="34" charset="0"/>
              </a:rPr>
              <a:t>GUI Overview</a:t>
            </a:r>
          </a:p>
          <a:p>
            <a:pPr marL="838200" lvl="1" indent="-381000">
              <a:lnSpc>
                <a:spcPct val="90000"/>
              </a:lnSpc>
              <a:spcBef>
                <a:spcPct val="65000"/>
              </a:spcBef>
            </a:pPr>
            <a:r>
              <a:rPr lang="en-US" sz="2400" dirty="0">
                <a:solidFill>
                  <a:srgbClr val="660033"/>
                </a:solidFill>
                <a:latin typeface="Arial" panose="020B0604020202020204" pitchFamily="34" charset="0"/>
                <a:cs typeface="Arial" panose="020B0604020202020204" pitchFamily="34" charset="0"/>
              </a:rPr>
              <a:t>Optimizer </a:t>
            </a:r>
            <a:r>
              <a:rPr lang="en-US" sz="2400" dirty="0" smtClean="0">
                <a:solidFill>
                  <a:srgbClr val="660033"/>
                </a:solidFill>
                <a:latin typeface="Arial" panose="020B0604020202020204" pitchFamily="34" charset="0"/>
                <a:cs typeface="Arial" panose="020B0604020202020204" pitchFamily="34" charset="0"/>
              </a:rPr>
              <a:t>Parameters</a:t>
            </a:r>
          </a:p>
          <a:p>
            <a:pPr marL="838200" lvl="1" indent="-381000">
              <a:lnSpc>
                <a:spcPct val="90000"/>
              </a:lnSpc>
              <a:spcBef>
                <a:spcPct val="65000"/>
              </a:spcBef>
            </a:pPr>
            <a:r>
              <a:rPr lang="en-US" altLang="en-US" sz="2400" dirty="0" smtClean="0">
                <a:solidFill>
                  <a:srgbClr val="660033"/>
                </a:solidFill>
                <a:latin typeface="Arial" panose="020B0604020202020204" pitchFamily="34" charset="0"/>
                <a:cs typeface="Arial" panose="020B0604020202020204" pitchFamily="34" charset="0"/>
              </a:rPr>
              <a:t>Alerts</a:t>
            </a:r>
            <a:endParaRPr lang="it-IT" altLang="en-US" sz="2400" dirty="0">
              <a:solidFill>
                <a:srgbClr val="660033"/>
              </a:solidFill>
              <a:latin typeface="Arial" panose="020B0604020202020204" pitchFamily="34" charset="0"/>
              <a:cs typeface="Arial" panose="020B0604020202020204" pitchFamily="34" charset="0"/>
            </a:endParaRPr>
          </a:p>
          <a:p>
            <a:pPr marL="838200" lvl="1" indent="-381000">
              <a:lnSpc>
                <a:spcPct val="90000"/>
              </a:lnSpc>
              <a:spcBef>
                <a:spcPct val="65000"/>
              </a:spcBef>
            </a:pPr>
            <a:endParaRPr lang="en-US" altLang="en-US" sz="2400" dirty="0"/>
          </a:p>
        </p:txBody>
      </p:sp>
      <p:pic>
        <p:nvPicPr>
          <p:cNvPr id="13" name="Picture 12" descr="Oneworld_logo 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spTree>
    <p:extLst>
      <p:ext uri="{BB962C8B-B14F-4D97-AF65-F5344CB8AC3E}">
        <p14:creationId xmlns:p14="http://schemas.microsoft.com/office/powerpoint/2010/main" val="212561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500"/>
                                        <p:tgtEl>
                                          <p:spTgt spid="1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fade">
                                      <p:cBhvr>
                                        <p:cTn id="18" dur="500"/>
                                        <p:tgtEl>
                                          <p:spTgt spid="1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fade">
                                      <p:cBhvr>
                                        <p:cTn id="21"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GB" sz="3200" dirty="0" smtClean="0">
                <a:solidFill>
                  <a:srgbClr val="662046"/>
                </a:solidFill>
                <a:latin typeface="Arial" panose="020B0604020202020204" pitchFamily="34" charset="0"/>
                <a:cs typeface="Arial" panose="020B0604020202020204" pitchFamily="34" charset="0"/>
              </a:rPr>
              <a:t>Bid </a:t>
            </a:r>
            <a:r>
              <a:rPr lang="en-GB" sz="3200" dirty="0">
                <a:solidFill>
                  <a:srgbClr val="662046"/>
                </a:solidFill>
                <a:latin typeface="Arial" panose="020B0604020202020204" pitchFamily="34" charset="0"/>
                <a:cs typeface="Arial" panose="020B0604020202020204" pitchFamily="34" charset="0"/>
              </a:rPr>
              <a:t>Price Floor - Examples</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29" name="Content Placeholder 4"/>
          <p:cNvSpPr txBox="1">
            <a:spLocks/>
          </p:cNvSpPr>
          <p:nvPr/>
        </p:nvSpPr>
        <p:spPr>
          <a:xfrm>
            <a:off x="1150954" y="980728"/>
            <a:ext cx="7456060" cy="864096"/>
          </a:xfrm>
          <a:prstGeom prst="rect">
            <a:avLst/>
          </a:prstGeom>
        </p:spPr>
        <p:txBody>
          <a:bodyPr/>
          <a:lstStyle/>
          <a:p>
            <a:pPr>
              <a:spcBef>
                <a:spcPts val="0"/>
              </a:spcBef>
              <a:spcAft>
                <a:spcPts val="0"/>
              </a:spcAft>
              <a:buFont typeface="Wingdings" pitchFamily="2" charset="2"/>
              <a:buChar char="Ø"/>
            </a:pPr>
            <a:r>
              <a:rPr lang="en-US" sz="2400" kern="0" dirty="0" smtClean="0">
                <a:solidFill>
                  <a:srgbClr val="662046"/>
                </a:solidFill>
                <a:latin typeface="Arial" pitchFamily="34" charset="0"/>
                <a:ea typeface="+mn-ea"/>
                <a:cs typeface="Arial" pitchFamily="34" charset="0"/>
              </a:rPr>
              <a:t> Achievable LF% specific</a:t>
            </a:r>
            <a:br>
              <a:rPr lang="en-US" sz="2400" kern="0" dirty="0" smtClean="0">
                <a:solidFill>
                  <a:srgbClr val="662046"/>
                </a:solidFill>
                <a:latin typeface="Arial" pitchFamily="34" charset="0"/>
                <a:ea typeface="+mn-ea"/>
                <a:cs typeface="Arial" pitchFamily="34" charset="0"/>
              </a:rPr>
            </a:br>
            <a:r>
              <a:rPr lang="en-US" sz="2400" kern="0" dirty="0" smtClean="0">
                <a:solidFill>
                  <a:srgbClr val="662046"/>
                </a:solidFill>
                <a:latin typeface="Arial" pitchFamily="34" charset="0"/>
                <a:ea typeface="+mn-ea"/>
                <a:cs typeface="Arial" pitchFamily="34" charset="0"/>
              </a:rPr>
              <a:t>    (DOH-LHR; ALF&gt;80%; 7 to 0 days prior)</a:t>
            </a:r>
            <a:endParaRPr lang="en-US" sz="2400" kern="0" dirty="0">
              <a:solidFill>
                <a:srgbClr val="662046"/>
              </a:solidFill>
              <a:latin typeface="Arial" pitchFamily="34" charset="0"/>
              <a:ea typeface="+mn-ea"/>
              <a:cs typeface="Arial" pitchFamily="34" charset="0"/>
            </a:endParaRPr>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4326" y="1819900"/>
            <a:ext cx="5349315" cy="4835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animEffect transition="in" filter="fade">
                                      <p:cBhvr>
                                        <p:cTn id="11"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GB" sz="3200" dirty="0" smtClean="0">
                <a:solidFill>
                  <a:srgbClr val="662046"/>
                </a:solidFill>
                <a:latin typeface="Arial" panose="020B0604020202020204" pitchFamily="34" charset="0"/>
                <a:cs typeface="Arial" panose="020B0604020202020204" pitchFamily="34" charset="0"/>
              </a:rPr>
              <a:t>Bid </a:t>
            </a:r>
            <a:r>
              <a:rPr lang="en-GB" sz="3200" dirty="0">
                <a:solidFill>
                  <a:srgbClr val="662046"/>
                </a:solidFill>
                <a:latin typeface="Arial" panose="020B0604020202020204" pitchFamily="34" charset="0"/>
                <a:cs typeface="Arial" panose="020B0604020202020204" pitchFamily="34" charset="0"/>
              </a:rPr>
              <a:t>Price Floor - GUI</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713" y="857249"/>
            <a:ext cx="5348799" cy="5378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Content Placeholder 2"/>
          <p:cNvSpPr txBox="1">
            <a:spLocks/>
          </p:cNvSpPr>
          <p:nvPr/>
        </p:nvSpPr>
        <p:spPr bwMode="auto">
          <a:xfrm>
            <a:off x="6169999" y="2526276"/>
            <a:ext cx="3732826" cy="11743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600">
                <a:solidFill>
                  <a:srgbClr val="5E6A71"/>
                </a:solidFill>
                <a:latin typeface="+mn-lt"/>
                <a:ea typeface="+mn-ea"/>
                <a:cs typeface="+mn-cs"/>
              </a:defRPr>
            </a:lvl1pPr>
            <a:lvl2pPr marL="742950" indent="-285750" algn="l" rtl="0" eaLnBrk="0" fontAlgn="base" hangingPunct="0">
              <a:spcBef>
                <a:spcPct val="20000"/>
              </a:spcBef>
              <a:spcAft>
                <a:spcPct val="0"/>
              </a:spcAft>
              <a:buChar char="–"/>
              <a:defRPr sz="1600">
                <a:solidFill>
                  <a:srgbClr val="5E6A71"/>
                </a:solidFill>
                <a:latin typeface="+mn-lt"/>
                <a:ea typeface="+mn-ea"/>
              </a:defRPr>
            </a:lvl2pPr>
            <a:lvl3pPr marL="1143000" indent="-228600" algn="l" rtl="0" eaLnBrk="0" fontAlgn="base" hangingPunct="0">
              <a:spcBef>
                <a:spcPct val="20000"/>
              </a:spcBef>
              <a:spcAft>
                <a:spcPct val="0"/>
              </a:spcAft>
              <a:buChar char="•"/>
              <a:defRPr sz="1600">
                <a:solidFill>
                  <a:srgbClr val="5E6A71"/>
                </a:solidFill>
                <a:latin typeface="+mn-lt"/>
                <a:ea typeface="+mn-ea"/>
              </a:defRPr>
            </a:lvl3pPr>
            <a:lvl4pPr marL="1600200" indent="-228600" algn="l" rtl="0" eaLnBrk="0" fontAlgn="base" hangingPunct="0">
              <a:spcBef>
                <a:spcPct val="20000"/>
              </a:spcBef>
              <a:spcAft>
                <a:spcPct val="0"/>
              </a:spcAft>
              <a:buChar char="–"/>
              <a:defRPr sz="1600">
                <a:solidFill>
                  <a:srgbClr val="5E6A71"/>
                </a:solidFill>
                <a:latin typeface="+mn-lt"/>
                <a:ea typeface="+mn-ea"/>
              </a:defRPr>
            </a:lvl4pPr>
            <a:lvl5pPr marL="2057400" indent="-228600" algn="l" rtl="0" eaLnBrk="0" fontAlgn="base" hangingPunct="0">
              <a:spcBef>
                <a:spcPct val="20000"/>
              </a:spcBef>
              <a:spcAft>
                <a:spcPct val="0"/>
              </a:spcAft>
              <a:buChar char="»"/>
              <a:defRPr sz="1600">
                <a:solidFill>
                  <a:srgbClr val="5E6A71"/>
                </a:solidFill>
                <a:latin typeface="+mn-lt"/>
                <a:ea typeface="+mn-ea"/>
              </a:defRPr>
            </a:lvl5pPr>
            <a:lvl6pPr marL="2514600" indent="-228600" algn="l" rtl="0" fontAlgn="base">
              <a:spcBef>
                <a:spcPct val="20000"/>
              </a:spcBef>
              <a:spcAft>
                <a:spcPct val="0"/>
              </a:spcAft>
              <a:buChar char="»"/>
              <a:defRPr sz="1600">
                <a:solidFill>
                  <a:srgbClr val="5E6A71"/>
                </a:solidFill>
                <a:latin typeface="+mn-lt"/>
                <a:ea typeface="+mn-ea"/>
              </a:defRPr>
            </a:lvl6pPr>
            <a:lvl7pPr marL="2971800" indent="-228600" algn="l" rtl="0" fontAlgn="base">
              <a:spcBef>
                <a:spcPct val="20000"/>
              </a:spcBef>
              <a:spcAft>
                <a:spcPct val="0"/>
              </a:spcAft>
              <a:buChar char="»"/>
              <a:defRPr sz="1600">
                <a:solidFill>
                  <a:srgbClr val="5E6A71"/>
                </a:solidFill>
                <a:latin typeface="+mn-lt"/>
                <a:ea typeface="+mn-ea"/>
              </a:defRPr>
            </a:lvl7pPr>
            <a:lvl8pPr marL="3429000" indent="-228600" algn="l" rtl="0" fontAlgn="base">
              <a:spcBef>
                <a:spcPct val="20000"/>
              </a:spcBef>
              <a:spcAft>
                <a:spcPct val="0"/>
              </a:spcAft>
              <a:buChar char="»"/>
              <a:defRPr sz="1600">
                <a:solidFill>
                  <a:srgbClr val="5E6A71"/>
                </a:solidFill>
                <a:latin typeface="+mn-lt"/>
                <a:ea typeface="+mn-ea"/>
              </a:defRPr>
            </a:lvl8pPr>
            <a:lvl9pPr marL="3886200" indent="-228600" algn="l" rtl="0" fontAlgn="base">
              <a:spcBef>
                <a:spcPct val="20000"/>
              </a:spcBef>
              <a:spcAft>
                <a:spcPct val="0"/>
              </a:spcAft>
              <a:buChar char="»"/>
              <a:defRPr sz="1600">
                <a:solidFill>
                  <a:srgbClr val="5E6A71"/>
                </a:solidFill>
                <a:latin typeface="+mn-lt"/>
                <a:ea typeface="+mn-ea"/>
              </a:defRPr>
            </a:lvl9pPr>
          </a:lstStyle>
          <a:p>
            <a:pPr lvl="1" eaLnBrk="1" hangingPunct="1">
              <a:buFont typeface="Arial"/>
              <a:buChar char="–"/>
            </a:pPr>
            <a:r>
              <a:rPr lang="en-GB" dirty="0">
                <a:solidFill>
                  <a:srgbClr val="662046"/>
                </a:solidFill>
                <a:latin typeface="Arial" panose="020B0604020202020204" pitchFamily="34" charset="0"/>
                <a:cs typeface="Arial" panose="020B0604020202020204" pitchFamily="34" charset="0"/>
              </a:rPr>
              <a:t>Linkable to specific market(s)</a:t>
            </a:r>
          </a:p>
          <a:p>
            <a:pPr lvl="1" eaLnBrk="1" hangingPunct="1">
              <a:buFont typeface="Arial"/>
              <a:buChar char="–"/>
            </a:pPr>
            <a:r>
              <a:rPr lang="en-GB" dirty="0">
                <a:solidFill>
                  <a:srgbClr val="662046"/>
                </a:solidFill>
                <a:latin typeface="Arial" panose="020B0604020202020204" pitchFamily="34" charset="0"/>
                <a:cs typeface="Arial" panose="020B0604020202020204" pitchFamily="34" charset="0"/>
              </a:rPr>
              <a:t>Linkable to particular compartment</a:t>
            </a: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grpSp>
        <p:nvGrpSpPr>
          <p:cNvPr id="9" name="Group 8"/>
          <p:cNvGrpSpPr/>
          <p:nvPr/>
        </p:nvGrpSpPr>
        <p:grpSpPr>
          <a:xfrm>
            <a:off x="1489469" y="184305"/>
            <a:ext cx="3324540" cy="5829062"/>
            <a:chOff x="522577" y="188640"/>
            <a:chExt cx="3324540" cy="5829062"/>
          </a:xfrm>
        </p:grpSpPr>
        <p:pic>
          <p:nvPicPr>
            <p:cNvPr id="10" name="Picture 2"/>
            <p:cNvPicPr>
              <a:picLocks noChangeAspect="1" noChangeArrowheads="1"/>
            </p:cNvPicPr>
            <p:nvPr/>
          </p:nvPicPr>
          <p:blipFill>
            <a:blip r:embed="rId5" cstate="print"/>
            <a:srcRect r="25371"/>
            <a:stretch>
              <a:fillRect/>
            </a:stretch>
          </p:blipFill>
          <p:spPr bwMode="auto">
            <a:xfrm>
              <a:off x="522577" y="188640"/>
              <a:ext cx="3324540" cy="5829062"/>
            </a:xfrm>
            <a:prstGeom prst="rect">
              <a:avLst/>
            </a:prstGeom>
            <a:noFill/>
            <a:ln w="9525">
              <a:noFill/>
              <a:miter lim="800000"/>
              <a:headEnd/>
              <a:tailEnd/>
            </a:ln>
          </p:spPr>
        </p:pic>
        <p:pic>
          <p:nvPicPr>
            <p:cNvPr id="11" name="Picture 5"/>
            <p:cNvPicPr>
              <a:picLocks noChangeAspect="1" noChangeArrowheads="1"/>
            </p:cNvPicPr>
            <p:nvPr/>
          </p:nvPicPr>
          <p:blipFill>
            <a:blip r:embed="rId6" cstate="print"/>
            <a:srcRect l="85491"/>
            <a:stretch>
              <a:fillRect/>
            </a:stretch>
          </p:blipFill>
          <p:spPr bwMode="auto">
            <a:xfrm>
              <a:off x="2905472" y="188640"/>
              <a:ext cx="675768" cy="504056"/>
            </a:xfrm>
            <a:prstGeom prst="rect">
              <a:avLst/>
            </a:prstGeom>
            <a:noFill/>
            <a:ln w="9525">
              <a:noFill/>
              <a:miter lim="800000"/>
              <a:headEnd/>
              <a:tailEnd/>
            </a:ln>
          </p:spPr>
        </p:pic>
      </p:grpSp>
      <p:grpSp>
        <p:nvGrpSpPr>
          <p:cNvPr id="12" name="Group 11"/>
          <p:cNvGrpSpPr/>
          <p:nvPr/>
        </p:nvGrpSpPr>
        <p:grpSpPr>
          <a:xfrm>
            <a:off x="5079883" y="184305"/>
            <a:ext cx="3389915" cy="5805264"/>
            <a:chOff x="4112991" y="188640"/>
            <a:chExt cx="3389915" cy="5805264"/>
          </a:xfrm>
        </p:grpSpPr>
        <p:pic>
          <p:nvPicPr>
            <p:cNvPr id="13" name="Picture 4"/>
            <p:cNvPicPr>
              <a:picLocks noChangeAspect="1" noChangeArrowheads="1"/>
            </p:cNvPicPr>
            <p:nvPr/>
          </p:nvPicPr>
          <p:blipFill>
            <a:blip r:embed="rId7" cstate="print"/>
            <a:srcRect r="25095"/>
            <a:stretch>
              <a:fillRect/>
            </a:stretch>
          </p:blipFill>
          <p:spPr bwMode="auto">
            <a:xfrm>
              <a:off x="4112991" y="188640"/>
              <a:ext cx="3389915" cy="5805264"/>
            </a:xfrm>
            <a:prstGeom prst="rect">
              <a:avLst/>
            </a:prstGeom>
            <a:noFill/>
            <a:ln w="9525">
              <a:noFill/>
              <a:miter lim="800000"/>
              <a:headEnd/>
              <a:tailEnd/>
            </a:ln>
          </p:spPr>
        </p:pic>
        <p:pic>
          <p:nvPicPr>
            <p:cNvPr id="14" name="Picture 3"/>
            <p:cNvPicPr>
              <a:picLocks noChangeAspect="1" noChangeArrowheads="1"/>
            </p:cNvPicPr>
            <p:nvPr/>
          </p:nvPicPr>
          <p:blipFill>
            <a:blip r:embed="rId8" cstate="print"/>
            <a:srcRect l="85863"/>
            <a:stretch>
              <a:fillRect/>
            </a:stretch>
          </p:blipFill>
          <p:spPr bwMode="auto">
            <a:xfrm>
              <a:off x="6505873" y="188643"/>
              <a:ext cx="731159" cy="479739"/>
            </a:xfrm>
            <a:prstGeom prst="rect">
              <a:avLst/>
            </a:prstGeom>
            <a:noFill/>
            <a:ln w="9525">
              <a:noFill/>
              <a:miter lim="800000"/>
              <a:headEnd/>
              <a:tailEnd/>
            </a:ln>
          </p:spPr>
        </p:pic>
      </p:grpSp>
      <p:sp>
        <p:nvSpPr>
          <p:cNvPr id="15" name="TextBox 14"/>
          <p:cNvSpPr txBox="1"/>
          <p:nvPr/>
        </p:nvSpPr>
        <p:spPr>
          <a:xfrm>
            <a:off x="1834179" y="6205954"/>
            <a:ext cx="3124040" cy="369332"/>
          </a:xfrm>
          <a:prstGeom prst="rect">
            <a:avLst/>
          </a:prstGeom>
          <a:noFill/>
          <a:ln>
            <a:noFill/>
          </a:ln>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 typeface="Wingdings" pitchFamily="2" charset="2"/>
              <a:buChar char="Ø"/>
              <a:tabLst/>
              <a:defRPr/>
            </a:pPr>
            <a:r>
              <a:rPr kumimoji="0" lang="en-GB" sz="1800" b="0" i="0" u="none" strike="noStrike" kern="0" cap="none" spc="0" normalizeH="0" baseline="0" noProof="0" dirty="0" smtClean="0">
                <a:ln>
                  <a:noFill/>
                </a:ln>
                <a:solidFill>
                  <a:srgbClr val="662046"/>
                </a:solidFill>
                <a:effectLst/>
                <a:uLnTx/>
                <a:uFillTx/>
                <a:latin typeface="Tahoma"/>
                <a:ea typeface="ＭＳ Ｐゴシック"/>
              </a:rPr>
              <a:t> BP floor was not applied</a:t>
            </a:r>
          </a:p>
        </p:txBody>
      </p:sp>
      <p:sp>
        <p:nvSpPr>
          <p:cNvPr id="16" name="TextBox 15"/>
          <p:cNvSpPr txBox="1"/>
          <p:nvPr/>
        </p:nvSpPr>
        <p:spPr>
          <a:xfrm>
            <a:off x="5489971" y="6143237"/>
            <a:ext cx="2516408" cy="369332"/>
          </a:xfrm>
          <a:prstGeom prst="rect">
            <a:avLst/>
          </a:prstGeom>
          <a:noFill/>
          <a:ln>
            <a:noFill/>
          </a:ln>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 typeface="Wingdings" pitchFamily="2" charset="2"/>
              <a:buChar char="Ø"/>
              <a:tabLst/>
              <a:defRPr/>
            </a:pPr>
            <a:r>
              <a:rPr kumimoji="0" lang="en-GB" sz="1800" b="0" i="0" u="none" strike="noStrike" kern="0" cap="none" spc="0" normalizeH="0" baseline="0" noProof="0" dirty="0" smtClean="0">
                <a:ln>
                  <a:noFill/>
                </a:ln>
                <a:solidFill>
                  <a:srgbClr val="662046"/>
                </a:solidFill>
                <a:effectLst/>
                <a:uLnTx/>
                <a:uFillTx/>
                <a:latin typeface="Tahoma"/>
                <a:ea typeface="ＭＳ Ｐゴシック"/>
              </a:rPr>
              <a:t> BP floor was applied</a:t>
            </a: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28339"/>
          </a:xfrm>
        </p:spPr>
        <p:txBody>
          <a:bodyPr>
            <a:normAutofit/>
          </a:bodyPr>
          <a:lstStyle/>
          <a:p>
            <a:pPr algn="l"/>
            <a:r>
              <a:rPr lang="en-US" altLang="en-US" sz="3200" dirty="0" smtClean="0">
                <a:solidFill>
                  <a:srgbClr val="662046"/>
                </a:solidFill>
                <a:latin typeface="Arial" panose="020B0604020202020204" pitchFamily="34" charset="0"/>
                <a:cs typeface="Arial" panose="020B0604020202020204" pitchFamily="34" charset="0"/>
              </a:rPr>
              <a:t>Flight Pattern Links</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10" name="Rectangle 3"/>
          <p:cNvSpPr txBox="1">
            <a:spLocks noChangeArrowheads="1"/>
          </p:cNvSpPr>
          <p:nvPr/>
        </p:nvSpPr>
        <p:spPr>
          <a:xfrm>
            <a:off x="607342" y="828339"/>
            <a:ext cx="8439150" cy="48301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lvl="1" indent="-171450" algn="just">
              <a:lnSpc>
                <a:spcPct val="90000"/>
              </a:lnSpc>
            </a:pPr>
            <a:endParaRPr lang="en-US" altLang="en-US" sz="2200" kern="0" dirty="0">
              <a:solidFill>
                <a:srgbClr val="662046"/>
              </a:solidFill>
              <a:latin typeface="Arial" panose="020B0604020202020204" pitchFamily="34" charset="0"/>
              <a:cs typeface="Arial" panose="020B0604020202020204" pitchFamily="34" charset="0"/>
            </a:endParaRPr>
          </a:p>
          <a:p>
            <a:pPr marL="514350" lvl="1" indent="-171450" algn="just">
              <a:lnSpc>
                <a:spcPct val="90000"/>
              </a:lnSpc>
            </a:pPr>
            <a:r>
              <a:rPr lang="en-US" altLang="en-US" sz="2200" kern="0" dirty="0">
                <a:solidFill>
                  <a:srgbClr val="662046"/>
                </a:solidFill>
                <a:latin typeface="Arial" panose="020B0604020202020204" pitchFamily="34" charset="0"/>
                <a:cs typeface="Arial" panose="020B0604020202020204" pitchFamily="34" charset="0"/>
              </a:rPr>
              <a:t>Linking functionality is consistent throughout the system.</a:t>
            </a:r>
          </a:p>
          <a:p>
            <a:pPr marL="514350" lvl="1" indent="-171450" algn="just">
              <a:lnSpc>
                <a:spcPct val="90000"/>
              </a:lnSpc>
            </a:pPr>
            <a:endParaRPr lang="en-US" altLang="en-US" sz="2200" kern="0" dirty="0">
              <a:solidFill>
                <a:srgbClr val="662046"/>
              </a:solidFill>
              <a:latin typeface="Arial" panose="020B0604020202020204" pitchFamily="34" charset="0"/>
              <a:cs typeface="Arial" panose="020B0604020202020204" pitchFamily="34" charset="0"/>
            </a:endParaRPr>
          </a:p>
          <a:p>
            <a:pPr marL="514350" lvl="1" indent="-171450" algn="just">
              <a:lnSpc>
                <a:spcPct val="90000"/>
              </a:lnSpc>
            </a:pPr>
            <a:r>
              <a:rPr lang="en-US" altLang="en-US" sz="2200" kern="0" dirty="0">
                <a:solidFill>
                  <a:srgbClr val="662046"/>
                </a:solidFill>
                <a:latin typeface="Arial" panose="020B0604020202020204" pitchFamily="34" charset="0"/>
                <a:cs typeface="Arial" panose="020B0604020202020204" pitchFamily="34" charset="0"/>
              </a:rPr>
              <a:t>Analysts can apply links to flights within assigned work teams using multiple hierarchies.</a:t>
            </a:r>
          </a:p>
          <a:p>
            <a:pPr marL="514350" lvl="1" indent="-171450" algn="just">
              <a:lnSpc>
                <a:spcPct val="90000"/>
              </a:lnSpc>
            </a:pPr>
            <a:endParaRPr lang="en-US" altLang="en-US" sz="2200" kern="0" dirty="0">
              <a:solidFill>
                <a:srgbClr val="662046"/>
              </a:solidFill>
              <a:latin typeface="Arial" panose="020B0604020202020204" pitchFamily="34" charset="0"/>
              <a:cs typeface="Arial" panose="020B0604020202020204" pitchFamily="34" charset="0"/>
            </a:endParaRPr>
          </a:p>
          <a:p>
            <a:pPr marL="514350" lvl="1" indent="-171450" algn="just">
              <a:lnSpc>
                <a:spcPct val="90000"/>
              </a:lnSpc>
            </a:pPr>
            <a:r>
              <a:rPr lang="en-US" altLang="en-US" sz="2200" kern="0" dirty="0">
                <a:solidFill>
                  <a:srgbClr val="662046"/>
                </a:solidFill>
                <a:latin typeface="Arial" panose="020B0604020202020204" pitchFamily="34" charset="0"/>
                <a:cs typeface="Arial" panose="020B0604020202020204" pitchFamily="34" charset="0"/>
              </a:rPr>
              <a:t>Link to specific Departure Dates and Time of Day window</a:t>
            </a:r>
          </a:p>
          <a:p>
            <a:pPr marL="914400" lvl="2" indent="-171450" algn="just">
              <a:lnSpc>
                <a:spcPct val="90000"/>
              </a:lnSpc>
            </a:pPr>
            <a:r>
              <a:rPr lang="en-US" altLang="en-US" sz="1800" kern="0" dirty="0">
                <a:solidFill>
                  <a:srgbClr val="662046"/>
                </a:solidFill>
                <a:latin typeface="Arial" panose="020B0604020202020204" pitchFamily="34" charset="0"/>
                <a:cs typeface="Arial" panose="020B0604020202020204" pitchFamily="34" charset="0"/>
              </a:rPr>
              <a:t>Use Days prior to departure in conjunction with departure dates.</a:t>
            </a:r>
          </a:p>
          <a:p>
            <a:pPr marL="914400" lvl="2" indent="-171450" algn="just">
              <a:lnSpc>
                <a:spcPct val="90000"/>
              </a:lnSpc>
            </a:pPr>
            <a:r>
              <a:rPr lang="en-US" altLang="en-US" sz="1800" kern="0" dirty="0">
                <a:solidFill>
                  <a:srgbClr val="662046"/>
                </a:solidFill>
                <a:latin typeface="Arial" panose="020B0604020202020204" pitchFamily="34" charset="0"/>
                <a:cs typeface="Arial" panose="020B0604020202020204" pitchFamily="34" charset="0"/>
              </a:rPr>
              <a:t>Use applicable dates to refine the application of the link</a:t>
            </a:r>
          </a:p>
          <a:p>
            <a:pPr marL="0" indent="0" algn="just">
              <a:buNone/>
            </a:pPr>
            <a:endParaRPr lang="en-US" altLang="en-US" sz="2000" dirty="0">
              <a:solidFill>
                <a:srgbClr val="000000"/>
              </a:solidFill>
            </a:endParaRPr>
          </a:p>
          <a:p>
            <a:pPr marL="0" indent="0" algn="just">
              <a:buFontTx/>
              <a:buNone/>
            </a:pPr>
            <a:endParaRPr lang="en-US" altLang="en-US" sz="2000" dirty="0" smtClean="0">
              <a:solidFill>
                <a:srgbClr val="662046"/>
              </a:solidFill>
              <a:latin typeface="Arial" panose="020B0604020202020204" pitchFamily="34" charset="0"/>
              <a:cs typeface="Arial" panose="020B0604020202020204" pitchFamily="34" charset="0"/>
            </a:endParaRPr>
          </a:p>
          <a:p>
            <a:pPr marL="0" indent="0" algn="just">
              <a:buFontTx/>
              <a:buNone/>
            </a:pPr>
            <a:r>
              <a:rPr lang="en-US" altLang="en-US" sz="2000" dirty="0" smtClean="0">
                <a:solidFill>
                  <a:srgbClr val="662046"/>
                </a:solidFill>
                <a:latin typeface="Arial" panose="020B0604020202020204" pitchFamily="34" charset="0"/>
                <a:cs typeface="Arial" panose="020B0604020202020204" pitchFamily="34" charset="0"/>
              </a:rPr>
              <a:t>In case of multiple optimization parameters, the most specific applies (the highest weighted pattern will be declared the most detailed)</a:t>
            </a:r>
          </a:p>
          <a:p>
            <a:pPr marL="0" indent="0" algn="just">
              <a:buFontTx/>
              <a:buNone/>
            </a:pPr>
            <a:endParaRPr lang="en-US" altLang="en-US" sz="20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28339"/>
          </a:xfrm>
        </p:spPr>
        <p:txBody>
          <a:bodyPr>
            <a:normAutofit/>
          </a:bodyPr>
          <a:lstStyle/>
          <a:p>
            <a:pPr algn="l"/>
            <a:r>
              <a:rPr lang="en-US" altLang="en-US" sz="3200" dirty="0" smtClean="0">
                <a:solidFill>
                  <a:srgbClr val="662046"/>
                </a:solidFill>
                <a:latin typeface="Arial" panose="020B0604020202020204" pitchFamily="34" charset="0"/>
                <a:cs typeface="Arial" panose="020B0604020202020204" pitchFamily="34" charset="0"/>
              </a:rPr>
              <a:t>Flight Pattern Links</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606" y="732267"/>
            <a:ext cx="5241323" cy="4775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7277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28339"/>
          </a:xfrm>
        </p:spPr>
        <p:txBody>
          <a:bodyPr>
            <a:normAutofit/>
          </a:bodyPr>
          <a:lstStyle/>
          <a:p>
            <a:pPr algn="l"/>
            <a:r>
              <a:rPr lang="en-US" altLang="en-US" sz="3200" dirty="0" smtClean="0">
                <a:solidFill>
                  <a:srgbClr val="662046"/>
                </a:solidFill>
                <a:latin typeface="Arial" panose="020B0604020202020204" pitchFamily="34" charset="0"/>
                <a:cs typeface="Arial" panose="020B0604020202020204" pitchFamily="34" charset="0"/>
              </a:rPr>
              <a:t>Application of Optimizer Parameters</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3" name="Rectangle 2"/>
          <p:cNvSpPr/>
          <p:nvPr/>
        </p:nvSpPr>
        <p:spPr>
          <a:xfrm>
            <a:off x="849614" y="828339"/>
            <a:ext cx="8912543" cy="2800767"/>
          </a:xfrm>
          <a:prstGeom prst="rect">
            <a:avLst/>
          </a:prstGeom>
        </p:spPr>
        <p:txBody>
          <a:bodyPr wrap="square">
            <a:spAutoFit/>
          </a:bodyPr>
          <a:lstStyle/>
          <a:p>
            <a:pPr marL="114300" algn="just">
              <a:lnSpc>
                <a:spcPct val="80000"/>
              </a:lnSpc>
            </a:pPr>
            <a:r>
              <a:rPr lang="en-US" altLang="en-US" sz="2000" b="1" dirty="0">
                <a:solidFill>
                  <a:srgbClr val="662046"/>
                </a:solidFill>
                <a:latin typeface="Arial" panose="020B0604020202020204" pitchFamily="34" charset="0"/>
                <a:cs typeface="Arial" panose="020B0604020202020204" pitchFamily="34" charset="0"/>
              </a:rPr>
              <a:t>Rules for Determining Detailed Hierarchy </a:t>
            </a:r>
          </a:p>
          <a:p>
            <a:pPr marL="114300" algn="just">
              <a:lnSpc>
                <a:spcPct val="80000"/>
              </a:lnSpc>
            </a:pPr>
            <a:r>
              <a:rPr lang="en-US" altLang="en-US" sz="2000" dirty="0" smtClean="0">
                <a:solidFill>
                  <a:srgbClr val="662046"/>
                </a:solidFill>
                <a:latin typeface="Arial" panose="020B0604020202020204" pitchFamily="34" charset="0"/>
                <a:cs typeface="Arial" panose="020B0604020202020204" pitchFamily="34" charset="0"/>
              </a:rPr>
              <a:t>Assume </a:t>
            </a:r>
            <a:r>
              <a:rPr lang="en-US" altLang="en-US" sz="2000" dirty="0">
                <a:solidFill>
                  <a:srgbClr val="662046"/>
                </a:solidFill>
                <a:latin typeface="Arial" panose="020B0604020202020204" pitchFamily="34" charset="0"/>
                <a:cs typeface="Arial" panose="020B0604020202020204" pitchFamily="34" charset="0"/>
              </a:rPr>
              <a:t>that </a:t>
            </a:r>
            <a:r>
              <a:rPr lang="en-US" altLang="en-US" sz="2000" dirty="0" err="1">
                <a:solidFill>
                  <a:srgbClr val="662046"/>
                </a:solidFill>
                <a:latin typeface="Arial" panose="020B0604020202020204" pitchFamily="34" charset="0"/>
                <a:cs typeface="Arial" panose="020B0604020202020204" pitchFamily="34" charset="0"/>
              </a:rPr>
              <a:t>Workteam</a:t>
            </a:r>
            <a:r>
              <a:rPr lang="en-US" altLang="en-US" sz="2000" dirty="0">
                <a:solidFill>
                  <a:srgbClr val="662046"/>
                </a:solidFill>
                <a:latin typeface="Arial" panose="020B0604020202020204" pitchFamily="34" charset="0"/>
                <a:cs typeface="Arial" panose="020B0604020202020204" pitchFamily="34" charset="0"/>
              </a:rPr>
              <a:t> has 2 levels, Flight Path has 2 levels, Origin and Destination each have 6 levels and </a:t>
            </a:r>
            <a:r>
              <a:rPr lang="en-US" altLang="en-US" sz="2000" dirty="0" err="1">
                <a:solidFill>
                  <a:srgbClr val="662046"/>
                </a:solidFill>
                <a:latin typeface="Arial" panose="020B0604020202020204" pitchFamily="34" charset="0"/>
                <a:cs typeface="Arial" panose="020B0604020202020204" pitchFamily="34" charset="0"/>
              </a:rPr>
              <a:t>Cmp</a:t>
            </a:r>
            <a:r>
              <a:rPr lang="en-US" altLang="en-US" sz="2000" dirty="0">
                <a:solidFill>
                  <a:srgbClr val="662046"/>
                </a:solidFill>
                <a:latin typeface="Arial" panose="020B0604020202020204" pitchFamily="34" charset="0"/>
                <a:cs typeface="Arial" panose="020B0604020202020204" pitchFamily="34" charset="0"/>
              </a:rPr>
              <a:t> has 2 levels. </a:t>
            </a:r>
            <a:endParaRPr lang="en-US" altLang="en-US" sz="2000" dirty="0" smtClean="0">
              <a:solidFill>
                <a:srgbClr val="662046"/>
              </a:solidFill>
              <a:latin typeface="Arial" panose="020B0604020202020204" pitchFamily="34" charset="0"/>
              <a:cs typeface="Arial" panose="020B0604020202020204" pitchFamily="34" charset="0"/>
            </a:endParaRPr>
          </a:p>
          <a:p>
            <a:pPr marL="114300" algn="just">
              <a:lnSpc>
                <a:spcPct val="80000"/>
              </a:lnSpc>
            </a:pPr>
            <a:endParaRPr lang="en-US" altLang="en-US" sz="2000" dirty="0">
              <a:solidFill>
                <a:srgbClr val="662046"/>
              </a:solidFill>
              <a:latin typeface="Arial" panose="020B0604020202020204" pitchFamily="34" charset="0"/>
              <a:cs typeface="Arial" panose="020B0604020202020204" pitchFamily="34" charset="0"/>
            </a:endParaRPr>
          </a:p>
          <a:p>
            <a:pPr marL="114300" algn="just">
              <a:lnSpc>
                <a:spcPct val="80000"/>
              </a:lnSpc>
            </a:pPr>
            <a:r>
              <a:rPr lang="en-US" altLang="en-US" sz="2000" dirty="0">
                <a:solidFill>
                  <a:srgbClr val="662046"/>
                </a:solidFill>
                <a:latin typeface="Arial" panose="020B0604020202020204" pitchFamily="34" charset="0"/>
                <a:cs typeface="Arial" panose="020B0604020202020204" pitchFamily="34" charset="0"/>
              </a:rPr>
              <a:t>The Dimension Manager assigns a weight to each dimension to determine the most detailed. </a:t>
            </a:r>
            <a:endParaRPr lang="en-US" altLang="en-US" sz="2000" dirty="0" smtClean="0">
              <a:solidFill>
                <a:srgbClr val="662046"/>
              </a:solidFill>
              <a:latin typeface="Arial" panose="020B0604020202020204" pitchFamily="34" charset="0"/>
              <a:cs typeface="Arial" panose="020B0604020202020204" pitchFamily="34" charset="0"/>
            </a:endParaRPr>
          </a:p>
          <a:p>
            <a:pPr marL="114300" algn="just">
              <a:lnSpc>
                <a:spcPct val="80000"/>
              </a:lnSpc>
            </a:pPr>
            <a:r>
              <a:rPr lang="en-US" altLang="en-US" sz="2000" dirty="0" smtClean="0">
                <a:solidFill>
                  <a:srgbClr val="662046"/>
                </a:solidFill>
                <a:latin typeface="Arial" panose="020B0604020202020204" pitchFamily="34" charset="0"/>
                <a:cs typeface="Arial" panose="020B0604020202020204" pitchFamily="34" charset="0"/>
              </a:rPr>
              <a:t>e.g</a:t>
            </a:r>
            <a:r>
              <a:rPr lang="en-US" altLang="en-US" sz="2000" dirty="0">
                <a:solidFill>
                  <a:srgbClr val="662046"/>
                </a:solidFill>
                <a:latin typeface="Arial" panose="020B0604020202020204" pitchFamily="34" charset="0"/>
                <a:cs typeface="Arial" panose="020B0604020202020204" pitchFamily="34" charset="0"/>
              </a:rPr>
              <a:t>. the Origin dimension has 6 levels: Top (1), Area (2), Region (3), </a:t>
            </a:r>
            <a:r>
              <a:rPr lang="en-US" altLang="en-US" sz="2000" dirty="0" err="1">
                <a:solidFill>
                  <a:srgbClr val="662046"/>
                </a:solidFill>
                <a:latin typeface="Arial" panose="020B0604020202020204" pitchFamily="34" charset="0"/>
                <a:cs typeface="Arial" panose="020B0604020202020204" pitchFamily="34" charset="0"/>
              </a:rPr>
              <a:t>CountryGroup</a:t>
            </a:r>
            <a:r>
              <a:rPr lang="en-US" altLang="en-US" sz="2000" dirty="0">
                <a:solidFill>
                  <a:srgbClr val="662046"/>
                </a:solidFill>
                <a:latin typeface="Arial" panose="020B0604020202020204" pitchFamily="34" charset="0"/>
                <a:cs typeface="Arial" panose="020B0604020202020204" pitchFamily="34" charset="0"/>
              </a:rPr>
              <a:t> (4), Country (5), and Airport (6). </a:t>
            </a:r>
          </a:p>
          <a:p>
            <a:pPr marL="114300" algn="just">
              <a:lnSpc>
                <a:spcPct val="80000"/>
              </a:lnSpc>
            </a:pPr>
            <a:endParaRPr lang="en-US" altLang="en-US" sz="2000" dirty="0" smtClean="0">
              <a:solidFill>
                <a:srgbClr val="662046"/>
              </a:solidFill>
              <a:latin typeface="Arial" panose="020B0604020202020204" pitchFamily="34" charset="0"/>
              <a:cs typeface="Arial" panose="020B0604020202020204" pitchFamily="34" charset="0"/>
            </a:endParaRPr>
          </a:p>
          <a:p>
            <a:pPr marL="114300" algn="just">
              <a:lnSpc>
                <a:spcPct val="80000"/>
              </a:lnSpc>
            </a:pPr>
            <a:r>
              <a:rPr lang="en-US" altLang="en-US" sz="2000" dirty="0" smtClean="0">
                <a:solidFill>
                  <a:srgbClr val="662046"/>
                </a:solidFill>
                <a:latin typeface="Arial" panose="020B0604020202020204" pitchFamily="34" charset="0"/>
                <a:cs typeface="Arial" panose="020B0604020202020204" pitchFamily="34" charset="0"/>
              </a:rPr>
              <a:t>Each </a:t>
            </a:r>
            <a:r>
              <a:rPr lang="en-US" altLang="en-US" sz="2000" dirty="0">
                <a:solidFill>
                  <a:srgbClr val="662046"/>
                </a:solidFill>
                <a:latin typeface="Arial" panose="020B0604020202020204" pitchFamily="34" charset="0"/>
                <a:cs typeface="Arial" panose="020B0604020202020204" pitchFamily="34" charset="0"/>
              </a:rPr>
              <a:t>dimension has an assigned weight. </a:t>
            </a:r>
            <a:r>
              <a:rPr lang="en-US" altLang="en-US" sz="2000" dirty="0" smtClean="0">
                <a:solidFill>
                  <a:srgbClr val="662046"/>
                </a:solidFill>
                <a:latin typeface="Arial" panose="020B0604020202020204" pitchFamily="34" charset="0"/>
                <a:cs typeface="Arial" panose="020B0604020202020204" pitchFamily="34" charset="0"/>
              </a:rPr>
              <a:t> The </a:t>
            </a:r>
            <a:r>
              <a:rPr lang="en-US" altLang="en-US" sz="2000" dirty="0">
                <a:solidFill>
                  <a:srgbClr val="662046"/>
                </a:solidFill>
                <a:latin typeface="Arial" panose="020B0604020202020204" pitchFamily="34" charset="0"/>
                <a:cs typeface="Arial" panose="020B0604020202020204" pitchFamily="34" charset="0"/>
              </a:rPr>
              <a:t>total weight for each pattern is shown below:</a:t>
            </a:r>
          </a:p>
        </p:txBody>
      </p:sp>
      <p:pic>
        <p:nvPicPr>
          <p:cNvPr id="10" name="Picture 46"/>
          <p:cNvPicPr>
            <a:picLocks noChangeAspect="1" noChangeArrowheads="1"/>
          </p:cNvPicPr>
          <p:nvPr/>
        </p:nvPicPr>
        <p:blipFill rotWithShape="1">
          <a:blip r:embed="rId5">
            <a:extLst>
              <a:ext uri="{28A0092B-C50C-407E-A947-70E740481C1C}">
                <a14:useLocalDpi xmlns:a14="http://schemas.microsoft.com/office/drawing/2010/main" val="0"/>
              </a:ext>
            </a:extLst>
          </a:blip>
          <a:srcRect r="11252"/>
          <a:stretch/>
        </p:blipFill>
        <p:spPr bwMode="auto">
          <a:xfrm>
            <a:off x="1059163" y="3779520"/>
            <a:ext cx="7450136"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6"/>
          <p:cNvPicPr>
            <a:picLocks noChangeAspect="1" noChangeArrowheads="1"/>
          </p:cNvPicPr>
          <p:nvPr/>
        </p:nvPicPr>
        <p:blipFill rotWithShape="1">
          <a:blip r:embed="rId5">
            <a:extLst>
              <a:ext uri="{28A0092B-C50C-407E-A947-70E740481C1C}">
                <a14:useLocalDpi xmlns:a14="http://schemas.microsoft.com/office/drawing/2010/main" val="0"/>
              </a:ext>
            </a:extLst>
          </a:blip>
          <a:srcRect l="88251"/>
          <a:stretch/>
        </p:blipFill>
        <p:spPr bwMode="auto">
          <a:xfrm>
            <a:off x="8509299" y="3779520"/>
            <a:ext cx="986318"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283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28339"/>
          </a:xfrm>
        </p:spPr>
        <p:txBody>
          <a:bodyPr>
            <a:normAutofit/>
          </a:bodyPr>
          <a:lstStyle/>
          <a:p>
            <a:pPr algn="l"/>
            <a:r>
              <a:rPr lang="en-US" altLang="en-US" sz="3200" dirty="0" smtClean="0">
                <a:solidFill>
                  <a:srgbClr val="662046"/>
                </a:solidFill>
                <a:latin typeface="Arial" panose="020B0604020202020204" pitchFamily="34" charset="0"/>
                <a:cs typeface="Arial" panose="020B0604020202020204" pitchFamily="34" charset="0"/>
              </a:rPr>
              <a:t>Application of Optimizer Parameters</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3" name="Rectangle 2"/>
          <p:cNvSpPr/>
          <p:nvPr/>
        </p:nvSpPr>
        <p:spPr>
          <a:xfrm>
            <a:off x="849613" y="1066759"/>
            <a:ext cx="8912543" cy="3385542"/>
          </a:xfrm>
          <a:prstGeom prst="rect">
            <a:avLst/>
          </a:prstGeom>
        </p:spPr>
        <p:txBody>
          <a:bodyPr wrap="square">
            <a:spAutoFit/>
          </a:bodyPr>
          <a:lstStyle/>
          <a:p>
            <a:pPr algn="just"/>
            <a:r>
              <a:rPr lang="en-US" altLang="en-US" sz="2200" dirty="0">
                <a:solidFill>
                  <a:srgbClr val="662046"/>
                </a:solidFill>
                <a:latin typeface="Arial" panose="020B0604020202020204" pitchFamily="34" charset="0"/>
                <a:cs typeface="Arial" panose="020B0604020202020204" pitchFamily="34" charset="0"/>
              </a:rPr>
              <a:t>In case of multiple optimization parameters, the most specific applies (the highest weighted pattern will be declared the most detailed)</a:t>
            </a:r>
          </a:p>
          <a:p>
            <a:pPr lvl="1" algn="just"/>
            <a:endParaRPr lang="en-US" altLang="en-US" sz="2200" dirty="0" smtClean="0">
              <a:solidFill>
                <a:srgbClr val="662046"/>
              </a:solidFill>
              <a:latin typeface="Arial" panose="020B0604020202020204" pitchFamily="34" charset="0"/>
              <a:cs typeface="Arial" panose="020B0604020202020204" pitchFamily="34" charset="0"/>
            </a:endParaRPr>
          </a:p>
          <a:p>
            <a:pPr lvl="1" algn="just"/>
            <a:endParaRPr lang="en-US" altLang="en-US" sz="2200" dirty="0">
              <a:solidFill>
                <a:srgbClr val="662046"/>
              </a:solidFill>
              <a:latin typeface="Arial" panose="020B0604020202020204" pitchFamily="34" charset="0"/>
              <a:cs typeface="Arial" panose="020B0604020202020204" pitchFamily="34" charset="0"/>
            </a:endParaRPr>
          </a:p>
          <a:p>
            <a:pPr algn="just"/>
            <a:r>
              <a:rPr lang="en-US" altLang="en-US" sz="2200" dirty="0">
                <a:solidFill>
                  <a:srgbClr val="662046"/>
                </a:solidFill>
                <a:latin typeface="Arial" panose="020B0604020202020204" pitchFamily="34" charset="0"/>
                <a:cs typeface="Arial" panose="020B0604020202020204" pitchFamily="34" charset="0"/>
              </a:rPr>
              <a:t>Therefore, in the previous table, pattern 2 will be the most detailed.</a:t>
            </a:r>
          </a:p>
          <a:p>
            <a:pPr algn="just"/>
            <a:endParaRPr lang="en-US" altLang="en-US" sz="2200" dirty="0">
              <a:solidFill>
                <a:srgbClr val="662046"/>
              </a:solidFill>
              <a:latin typeface="Arial" panose="020B0604020202020204" pitchFamily="34" charset="0"/>
              <a:cs typeface="Arial" panose="020B0604020202020204" pitchFamily="34" charset="0"/>
            </a:endParaRPr>
          </a:p>
          <a:p>
            <a:pPr algn="just"/>
            <a:r>
              <a:rPr lang="en-US" altLang="en-US" sz="2200" dirty="0">
                <a:solidFill>
                  <a:srgbClr val="662046"/>
                </a:solidFill>
                <a:latin typeface="Arial" panose="020B0604020202020204" pitchFamily="34" charset="0"/>
                <a:cs typeface="Arial" panose="020B0604020202020204" pitchFamily="34" charset="0"/>
              </a:rPr>
              <a:t>Since default links are defined, each entity will have at least one link (the default). If an additional link is defined using pattern 2 above, the new link will be picked since it is the most recent.</a:t>
            </a:r>
          </a:p>
          <a:p>
            <a:pPr marL="114300" algn="just">
              <a:lnSpc>
                <a:spcPct val="80000"/>
              </a:lnSpc>
            </a:pPr>
            <a:endParaRPr lang="en-US" altLang="en-US" sz="2000" dirty="0">
              <a:solidFill>
                <a:srgbClr val="6620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54556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10" name="Rectangle 2"/>
          <p:cNvSpPr txBox="1">
            <a:spLocks noChangeArrowheads="1"/>
          </p:cNvSpPr>
          <p:nvPr/>
        </p:nvSpPr>
        <p:spPr bwMode="auto">
          <a:xfrm>
            <a:off x="1049784" y="2412414"/>
            <a:ext cx="7772400" cy="1470025"/>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662046"/>
                </a:solidFill>
                <a:latin typeface="Arial" panose="020B0604020202020204" pitchFamily="34" charset="0"/>
                <a:cs typeface="Arial" panose="020B0604020202020204" pitchFamily="34" charset="0"/>
              </a:rPr>
              <a:t>PROS O&amp;D Optimizer </a:t>
            </a:r>
          </a:p>
        </p:txBody>
      </p:sp>
      <p:sp>
        <p:nvSpPr>
          <p:cNvPr id="11" name="Rectangle 3"/>
          <p:cNvSpPr txBox="1">
            <a:spLocks noChangeArrowheads="1"/>
          </p:cNvSpPr>
          <p:nvPr/>
        </p:nvSpPr>
        <p:spPr>
          <a:xfrm>
            <a:off x="1907259" y="3230892"/>
            <a:ext cx="6210300" cy="12144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smtClean="0">
                <a:solidFill>
                  <a:srgbClr val="662046"/>
                </a:solidFill>
                <a:latin typeface="Arial" panose="020B0604020202020204" pitchFamily="34" charset="0"/>
                <a:cs typeface="Arial" panose="020B0604020202020204" pitchFamily="34" charset="0"/>
              </a:rPr>
              <a:t>GUI Overview</a:t>
            </a: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10" name="Title 1"/>
          <p:cNvSpPr>
            <a:spLocks noGrp="1"/>
          </p:cNvSpPr>
          <p:nvPr>
            <p:ph type="title"/>
          </p:nvPr>
        </p:nvSpPr>
        <p:spPr>
          <a:xfrm>
            <a:off x="849614" y="20638"/>
            <a:ext cx="8912543" cy="678609"/>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Log-in </a:t>
            </a:r>
            <a:r>
              <a:rPr lang="en-US" sz="3200" dirty="0">
                <a:solidFill>
                  <a:srgbClr val="662046"/>
                </a:solidFill>
                <a:latin typeface="Arial" panose="020B0604020202020204" pitchFamily="34" charset="0"/>
                <a:cs typeface="Arial" panose="020B0604020202020204" pitchFamily="34" charset="0"/>
              </a:rPr>
              <a:t>Page</a:t>
            </a:r>
            <a:endParaRPr lang="en-GB" sz="3200" dirty="0">
              <a:solidFill>
                <a:srgbClr val="662046"/>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1988" y="799916"/>
            <a:ext cx="5759730" cy="5650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931988" y="959236"/>
            <a:ext cx="5759730" cy="369332"/>
          </a:xfrm>
          <a:prstGeom prst="rect">
            <a:avLst/>
          </a:prstGeom>
          <a:solidFill>
            <a:schemeClr val="bg1"/>
          </a:solidFill>
          <a:ln>
            <a:solidFill>
              <a:srgbClr val="FF0000"/>
            </a:solidFill>
          </a:ln>
        </p:spPr>
        <p:txBody>
          <a:bodyPr wrap="square" rtlCol="0">
            <a:spAutoFit/>
          </a:bodyPr>
          <a:lstStyle/>
          <a:p>
            <a:r>
              <a:rPr lang="en-US" b="1" dirty="0" smtClean="0">
                <a:solidFill>
                  <a:srgbClr val="662046"/>
                </a:solidFill>
                <a:latin typeface="Arial" panose="020B0604020202020204" pitchFamily="34" charset="0"/>
                <a:cs typeface="Arial" panose="020B0604020202020204" pitchFamily="34" charset="0"/>
              </a:rPr>
              <a:t>http://ond.qatarairways.com.qa:9095/prosrm/oandd</a:t>
            </a:r>
            <a:endParaRPr lang="en-US" b="1" dirty="0">
              <a:solidFill>
                <a:srgbClr val="6620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fade">
                                      <p:cBhvr>
                                        <p:cTn id="11"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28339"/>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Application </a:t>
            </a:r>
            <a:r>
              <a:rPr lang="en-US" sz="3200" dirty="0">
                <a:solidFill>
                  <a:srgbClr val="662046"/>
                </a:solidFill>
                <a:latin typeface="Arial" panose="020B0604020202020204" pitchFamily="34" charset="0"/>
                <a:cs typeface="Arial" panose="020B0604020202020204" pitchFamily="34" charset="0"/>
              </a:rPr>
              <a:t>Home Page</a:t>
            </a:r>
            <a:endParaRPr lang="en-GB" sz="3200" dirty="0">
              <a:solidFill>
                <a:srgbClr val="662046"/>
              </a:solidFill>
              <a:latin typeface="Arial" panose="020B0604020202020204" pitchFamily="34" charset="0"/>
              <a:cs typeface="Arial" panose="020B0604020202020204" pitchFamily="34" charset="0"/>
            </a:endParaRPr>
          </a:p>
        </p:txBody>
      </p:sp>
      <p:pic>
        <p:nvPicPr>
          <p:cNvPr id="7" name="Picture 6" descr="Oneworld_logo 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3"/>
          <a:stretch>
            <a:fillRect/>
          </a:stretch>
        </p:blipFill>
        <p:spPr>
          <a:xfrm>
            <a:off x="0" y="0"/>
            <a:ext cx="849614" cy="3373094"/>
          </a:xfrm>
          <a:prstGeom prst="rect">
            <a:avLst/>
          </a:prstGeom>
        </p:spPr>
      </p:pic>
      <p:pic>
        <p:nvPicPr>
          <p:cNvPr id="6" name="Picture 5"/>
          <p:cNvPicPr>
            <a:picLocks noChangeAspect="1"/>
          </p:cNvPicPr>
          <p:nvPr/>
        </p:nvPicPr>
        <p:blipFill>
          <a:blip r:embed="rId4"/>
          <a:stretch>
            <a:fillRect/>
          </a:stretch>
        </p:blipFill>
        <p:spPr>
          <a:xfrm>
            <a:off x="8162231" y="6300479"/>
            <a:ext cx="1485900" cy="419100"/>
          </a:xfrm>
          <a:prstGeom prst="rect">
            <a:avLst/>
          </a:prstGeom>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712" y="711357"/>
            <a:ext cx="8086211" cy="5589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341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749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314" y="6147263"/>
            <a:ext cx="419099" cy="419099"/>
          </a:xfrm>
          <a:prstGeom prst="rect">
            <a:avLst/>
          </a:prstGeom>
        </p:spPr>
      </p:pic>
      <p:pic>
        <p:nvPicPr>
          <p:cNvPr id="8" name="Picture 7"/>
          <p:cNvPicPr>
            <a:picLocks noChangeAspect="1"/>
          </p:cNvPicPr>
          <p:nvPr/>
        </p:nvPicPr>
        <p:blipFill>
          <a:blip r:embed="rId4"/>
          <a:stretch>
            <a:fillRect/>
          </a:stretch>
        </p:blipFill>
        <p:spPr>
          <a:xfrm>
            <a:off x="12700" y="0"/>
            <a:ext cx="849614" cy="3373094"/>
          </a:xfrm>
          <a:prstGeom prst="rect">
            <a:avLst/>
          </a:prstGeom>
        </p:spPr>
      </p:pic>
      <p:sp>
        <p:nvSpPr>
          <p:cNvPr id="1622" name="Rectangle 809"/>
          <p:cNvSpPr>
            <a:spLocks noChangeArrowheads="1"/>
          </p:cNvSpPr>
          <p:nvPr/>
        </p:nvSpPr>
        <p:spPr bwMode="auto">
          <a:xfrm>
            <a:off x="881063" y="-41275"/>
            <a:ext cx="6658224" cy="927100"/>
          </a:xfrm>
          <a:prstGeom prst="rect">
            <a:avLst/>
          </a:prstGeom>
          <a:noFill/>
          <a:ln w="9525">
            <a:noFill/>
            <a:miter lim="800000"/>
            <a:headEnd/>
            <a:tailEnd/>
          </a:ln>
          <a:effectLst/>
        </p:spPr>
        <p:txBody>
          <a:bodyPr anchor="ctr"/>
          <a:lstStyle/>
          <a:p>
            <a:pPr defTabSz="914400" fontAlgn="base">
              <a:spcBef>
                <a:spcPct val="0"/>
              </a:spcBef>
              <a:spcAft>
                <a:spcPct val="0"/>
              </a:spcAft>
              <a:defRPr/>
            </a:pPr>
            <a:r>
              <a:rPr lang="en-US" sz="3200" b="1" dirty="0" smtClean="0">
                <a:solidFill>
                  <a:srgbClr val="662046"/>
                </a:solidFill>
                <a:latin typeface="Arial" panose="020B0604020202020204" pitchFamily="34" charset="0"/>
                <a:ea typeface="ＭＳ Ｐゴシック" pitchFamily="34" charset="-128"/>
                <a:cs typeface="Arial" panose="020B0604020202020204" pitchFamily="34" charset="0"/>
              </a:rPr>
              <a:t>Leg Re-Optimization</a:t>
            </a:r>
            <a:endParaRPr lang="en-US" sz="3200" b="1" dirty="0">
              <a:solidFill>
                <a:srgbClr val="662046"/>
              </a:solidFill>
              <a:latin typeface="Arial" panose="020B0604020202020204" pitchFamily="34" charset="0"/>
              <a:ea typeface="ＭＳ Ｐゴシック" pitchFamily="34" charset="-128"/>
              <a:cs typeface="Arial" panose="020B0604020202020204" pitchFamily="34" charset="0"/>
            </a:endParaRPr>
          </a:p>
        </p:txBody>
      </p:sp>
      <p:sp>
        <p:nvSpPr>
          <p:cNvPr id="813" name="Rectangle 3"/>
          <p:cNvSpPr txBox="1">
            <a:spLocks noChangeArrowheads="1"/>
          </p:cNvSpPr>
          <p:nvPr/>
        </p:nvSpPr>
        <p:spPr bwMode="auto">
          <a:xfrm>
            <a:off x="881063" y="946837"/>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600">
                <a:solidFill>
                  <a:srgbClr val="5E6A71"/>
                </a:solidFill>
                <a:latin typeface="+mn-lt"/>
                <a:ea typeface="+mn-ea"/>
                <a:cs typeface="+mn-cs"/>
              </a:defRPr>
            </a:lvl1pPr>
            <a:lvl2pPr marL="742950" indent="-285750" algn="l" rtl="0" eaLnBrk="0" fontAlgn="base" hangingPunct="0">
              <a:spcBef>
                <a:spcPct val="20000"/>
              </a:spcBef>
              <a:spcAft>
                <a:spcPct val="0"/>
              </a:spcAft>
              <a:buChar char="–"/>
              <a:defRPr sz="1600">
                <a:solidFill>
                  <a:srgbClr val="5E6A71"/>
                </a:solidFill>
                <a:latin typeface="+mn-lt"/>
                <a:ea typeface="+mn-ea"/>
              </a:defRPr>
            </a:lvl2pPr>
            <a:lvl3pPr marL="1143000" indent="-228600" algn="l" rtl="0" eaLnBrk="0" fontAlgn="base" hangingPunct="0">
              <a:spcBef>
                <a:spcPct val="20000"/>
              </a:spcBef>
              <a:spcAft>
                <a:spcPct val="0"/>
              </a:spcAft>
              <a:buChar char="•"/>
              <a:defRPr sz="1600">
                <a:solidFill>
                  <a:srgbClr val="5E6A71"/>
                </a:solidFill>
                <a:latin typeface="+mn-lt"/>
                <a:ea typeface="+mn-ea"/>
              </a:defRPr>
            </a:lvl3pPr>
            <a:lvl4pPr marL="1600200" indent="-228600" algn="l" rtl="0" eaLnBrk="0" fontAlgn="base" hangingPunct="0">
              <a:spcBef>
                <a:spcPct val="20000"/>
              </a:spcBef>
              <a:spcAft>
                <a:spcPct val="0"/>
              </a:spcAft>
              <a:buChar char="–"/>
              <a:defRPr sz="1600">
                <a:solidFill>
                  <a:srgbClr val="5E6A71"/>
                </a:solidFill>
                <a:latin typeface="+mn-lt"/>
                <a:ea typeface="+mn-ea"/>
              </a:defRPr>
            </a:lvl4pPr>
            <a:lvl5pPr marL="2057400" indent="-228600" algn="l" rtl="0" eaLnBrk="0" fontAlgn="base" hangingPunct="0">
              <a:spcBef>
                <a:spcPct val="20000"/>
              </a:spcBef>
              <a:spcAft>
                <a:spcPct val="0"/>
              </a:spcAft>
              <a:buChar char="»"/>
              <a:defRPr sz="1600">
                <a:solidFill>
                  <a:srgbClr val="5E6A71"/>
                </a:solidFill>
                <a:latin typeface="+mn-lt"/>
                <a:ea typeface="+mn-ea"/>
              </a:defRPr>
            </a:lvl5pPr>
            <a:lvl6pPr marL="2514600" indent="-228600" algn="l" rtl="0" fontAlgn="base">
              <a:spcBef>
                <a:spcPct val="20000"/>
              </a:spcBef>
              <a:spcAft>
                <a:spcPct val="0"/>
              </a:spcAft>
              <a:buChar char="»"/>
              <a:defRPr sz="1600">
                <a:solidFill>
                  <a:srgbClr val="5E6A71"/>
                </a:solidFill>
                <a:latin typeface="+mn-lt"/>
                <a:ea typeface="+mn-ea"/>
              </a:defRPr>
            </a:lvl6pPr>
            <a:lvl7pPr marL="2971800" indent="-228600" algn="l" rtl="0" fontAlgn="base">
              <a:spcBef>
                <a:spcPct val="20000"/>
              </a:spcBef>
              <a:spcAft>
                <a:spcPct val="0"/>
              </a:spcAft>
              <a:buChar char="»"/>
              <a:defRPr sz="1600">
                <a:solidFill>
                  <a:srgbClr val="5E6A71"/>
                </a:solidFill>
                <a:latin typeface="+mn-lt"/>
                <a:ea typeface="+mn-ea"/>
              </a:defRPr>
            </a:lvl7pPr>
            <a:lvl8pPr marL="3429000" indent="-228600" algn="l" rtl="0" fontAlgn="base">
              <a:spcBef>
                <a:spcPct val="20000"/>
              </a:spcBef>
              <a:spcAft>
                <a:spcPct val="0"/>
              </a:spcAft>
              <a:buChar char="»"/>
              <a:defRPr sz="1600">
                <a:solidFill>
                  <a:srgbClr val="5E6A71"/>
                </a:solidFill>
                <a:latin typeface="+mn-lt"/>
                <a:ea typeface="+mn-ea"/>
              </a:defRPr>
            </a:lvl8pPr>
            <a:lvl9pPr marL="3886200" indent="-228600" algn="l" rtl="0" fontAlgn="base">
              <a:spcBef>
                <a:spcPct val="20000"/>
              </a:spcBef>
              <a:spcAft>
                <a:spcPct val="0"/>
              </a:spcAft>
              <a:buChar char="»"/>
              <a:defRPr sz="1600">
                <a:solidFill>
                  <a:srgbClr val="5E6A71"/>
                </a:solidFill>
                <a:latin typeface="+mn-lt"/>
                <a:ea typeface="+mn-ea"/>
              </a:defRPr>
            </a:lvl9pPr>
          </a:lstStyle>
          <a:p>
            <a:pPr marL="0" marR="0" lvl="0" indent="0" algn="just" defTabSz="914400" rtl="0" eaLnBrk="1" fontAlgn="base" latinLnBrk="0" hangingPunct="1">
              <a:lnSpc>
                <a:spcPct val="90000"/>
              </a:lnSpc>
              <a:spcBef>
                <a:spcPct val="20000"/>
              </a:spcBef>
              <a:spcAft>
                <a:spcPct val="0"/>
              </a:spcAft>
              <a:buClrTx/>
              <a:buSzTx/>
              <a:buNone/>
              <a:tabLst/>
              <a:defRPr/>
            </a:pPr>
            <a:r>
              <a:rPr kumimoji="0" lang="en-US" sz="2400" b="0" i="0" u="none" strike="noStrike" kern="0" cap="none" spc="0" normalizeH="0" baseline="0" noProof="0" dirty="0" smtClean="0">
                <a:ln>
                  <a:noFill/>
                </a:ln>
                <a:solidFill>
                  <a:srgbClr val="662046"/>
                </a:solidFill>
                <a:effectLst/>
                <a:uLnTx/>
                <a:uFillTx/>
                <a:latin typeface="Arial"/>
                <a:ea typeface="ＭＳ Ｐゴシック"/>
              </a:rPr>
              <a:t>Triggers </a:t>
            </a:r>
          </a:p>
          <a:p>
            <a:pPr marL="742950" marR="0" lvl="1" indent="-285750" algn="just" defTabSz="914400" rtl="0" eaLnBrk="1" fontAlgn="base" latinLnBrk="0" hangingPunct="1">
              <a:lnSpc>
                <a:spcPct val="9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rgbClr val="662046"/>
                </a:solidFill>
                <a:effectLst/>
                <a:uLnTx/>
                <a:uFillTx/>
                <a:latin typeface="Arial"/>
                <a:ea typeface="ＭＳ Ｐゴシック"/>
              </a:rPr>
              <a:t>In addition to the flights that are optimized each night as part of the optimization schedule (network optimization) the Optimizer performs leg re-optimizations.</a:t>
            </a:r>
          </a:p>
          <a:p>
            <a:pPr marL="742950" marR="0" lvl="1" indent="-285750" algn="just" defTabSz="914400" rtl="0" eaLnBrk="1" fontAlgn="base" latinLnBrk="0" hangingPunct="1">
              <a:lnSpc>
                <a:spcPct val="90000"/>
              </a:lnSpc>
              <a:spcBef>
                <a:spcPct val="20000"/>
              </a:spcBef>
              <a:spcAft>
                <a:spcPct val="0"/>
              </a:spcAft>
              <a:buClrTx/>
              <a:buSzTx/>
              <a:buFontTx/>
              <a:buChar char="–"/>
              <a:tabLst/>
              <a:defRPr/>
            </a:pPr>
            <a:endParaRPr kumimoji="0" lang="en-US" sz="2400" b="0" i="0" u="none" strike="noStrike" kern="0" cap="none" spc="0" normalizeH="0" baseline="0" noProof="0" dirty="0" smtClean="0">
              <a:ln>
                <a:noFill/>
              </a:ln>
              <a:solidFill>
                <a:srgbClr val="662046"/>
              </a:solidFill>
              <a:effectLst/>
              <a:uLnTx/>
              <a:uFillTx/>
              <a:latin typeface="Arial"/>
              <a:ea typeface="ＭＳ Ｐゴシック"/>
            </a:endParaRPr>
          </a:p>
          <a:p>
            <a:pPr marL="742950" marR="0" lvl="1" indent="-285750" algn="just" defTabSz="914400" rtl="0" eaLnBrk="1" fontAlgn="base" latinLnBrk="0" hangingPunct="1">
              <a:lnSpc>
                <a:spcPct val="9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rgbClr val="662046"/>
                </a:solidFill>
                <a:effectLst/>
                <a:uLnTx/>
                <a:uFillTx/>
                <a:latin typeface="Arial"/>
                <a:ea typeface="ＭＳ Ｐゴシック"/>
              </a:rPr>
              <a:t>If any one leg requires a re-optimization then all legs of the flight are re-optimized.</a:t>
            </a:r>
          </a:p>
          <a:p>
            <a:pPr marL="742950" marR="0" lvl="1" indent="-285750" algn="just" defTabSz="914400" rtl="0" eaLnBrk="1" fontAlgn="base" latinLnBrk="0" hangingPunct="1">
              <a:lnSpc>
                <a:spcPct val="90000"/>
              </a:lnSpc>
              <a:spcBef>
                <a:spcPct val="20000"/>
              </a:spcBef>
              <a:spcAft>
                <a:spcPct val="0"/>
              </a:spcAft>
              <a:buClrTx/>
              <a:buSzTx/>
              <a:buFontTx/>
              <a:buChar char="–"/>
              <a:tabLst/>
              <a:defRPr/>
            </a:pPr>
            <a:endParaRPr kumimoji="0" lang="en-US" sz="2400" b="0" i="0" u="none" strike="noStrike" kern="0" cap="none" spc="0" normalizeH="0" baseline="0" noProof="0" dirty="0" smtClean="0">
              <a:ln>
                <a:noFill/>
              </a:ln>
              <a:solidFill>
                <a:srgbClr val="662046"/>
              </a:solidFill>
              <a:effectLst/>
              <a:uLnTx/>
              <a:uFillTx/>
              <a:latin typeface="Arial"/>
              <a:ea typeface="ＭＳ Ｐゴシック"/>
            </a:endParaRPr>
          </a:p>
          <a:p>
            <a:pPr marL="742950" marR="0" lvl="1" indent="-285750" algn="just" defTabSz="914400" rtl="0" eaLnBrk="1" fontAlgn="base" latinLnBrk="0" hangingPunct="1">
              <a:lnSpc>
                <a:spcPct val="9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rgbClr val="662046"/>
                </a:solidFill>
                <a:effectLst/>
                <a:uLnTx/>
                <a:uFillTx/>
                <a:latin typeface="Arial"/>
                <a:ea typeface="ＭＳ Ｐゴシック"/>
              </a:rPr>
              <a:t>A leg re-optimization performs each of the step 1, 3, 4, and 5 of the Optimization Process (i.e., with the exception of the Network Optimization)</a:t>
            </a:r>
          </a:p>
          <a:p>
            <a:pPr marL="1143000" marR="0" lvl="2" indent="-228600" algn="just" defTabSz="914400" rtl="0" eaLnBrk="1" fontAlgn="base" latinLnBrk="0" hangingPunct="1">
              <a:lnSpc>
                <a:spcPct val="9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rgbClr val="662046"/>
                </a:solidFill>
                <a:effectLst/>
                <a:uLnTx/>
                <a:uFillTx/>
                <a:latin typeface="Arial"/>
                <a:ea typeface="ＭＳ Ｐゴシック"/>
              </a:rPr>
              <a:t>Displacement cost from the last run of the Network Optimization will be used.</a:t>
            </a:r>
          </a:p>
        </p:txBody>
      </p:sp>
    </p:spTree>
    <p:extLst>
      <p:ext uri="{BB962C8B-B14F-4D97-AF65-F5344CB8AC3E}">
        <p14:creationId xmlns:p14="http://schemas.microsoft.com/office/powerpoint/2010/main" val="16399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7938"/>
            <a:ext cx="8912543" cy="1143000"/>
          </a:xfrm>
        </p:spPr>
        <p:txBody>
          <a:bodyPr>
            <a:normAutofit/>
          </a:bodyPr>
          <a:lstStyle/>
          <a:p>
            <a:pPr algn="l"/>
            <a:r>
              <a:rPr lang="en-US" sz="3200" b="1" dirty="0" smtClean="0">
                <a:solidFill>
                  <a:srgbClr val="662046"/>
                </a:solidFill>
                <a:latin typeface="Arial" panose="020B0604020202020204" pitchFamily="34" charset="0"/>
                <a:cs typeface="Arial" panose="020B0604020202020204" pitchFamily="34" charset="0"/>
              </a:rPr>
              <a:t>Optimizer </a:t>
            </a:r>
            <a:r>
              <a:rPr lang="en-US" sz="3200" b="1" dirty="0">
                <a:solidFill>
                  <a:srgbClr val="662046"/>
                </a:solidFill>
                <a:latin typeface="Arial" panose="020B0604020202020204" pitchFamily="34" charset="0"/>
                <a:cs typeface="Arial" panose="020B0604020202020204" pitchFamily="34" charset="0"/>
              </a:rPr>
              <a:t>– Flight Query</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713" y="926401"/>
            <a:ext cx="75819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059163" y="5288939"/>
            <a:ext cx="8001000" cy="830997"/>
          </a:xfrm>
          <a:prstGeom prst="rect">
            <a:avLst/>
          </a:prstGeom>
          <a:solidFill>
            <a:schemeClr val="bg1"/>
          </a:solidFill>
          <a:ln>
            <a:solidFill>
              <a:srgbClr val="FF0000"/>
            </a:solidFill>
          </a:ln>
        </p:spPr>
        <p:txBody>
          <a:bodyPr wrap="square" rtlCol="0">
            <a:spAutoFit/>
          </a:bodyPr>
          <a:lstStyle/>
          <a:p>
            <a:r>
              <a:rPr lang="en-US" sz="2400" b="1" dirty="0" smtClean="0">
                <a:solidFill>
                  <a:srgbClr val="662046"/>
                </a:solidFill>
                <a:latin typeface="Arial Narrow" pitchFamily="34" charset="0"/>
              </a:rPr>
              <a:t>User Defined Criteria to show flights and access DSC. Users can save the query and simply rerun.</a:t>
            </a:r>
            <a:endParaRPr lang="en-US" sz="2400" dirty="0">
              <a:solidFill>
                <a:srgbClr val="662046"/>
              </a:solidFill>
            </a:endParaRP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276359"/>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9" name="Title 1"/>
          <p:cNvSpPr>
            <a:spLocks noGrp="1"/>
          </p:cNvSpPr>
          <p:nvPr>
            <p:ph type="title"/>
          </p:nvPr>
        </p:nvSpPr>
        <p:spPr>
          <a:xfrm>
            <a:off x="849614" y="7938"/>
            <a:ext cx="8912543" cy="560756"/>
          </a:xfrm>
        </p:spPr>
        <p:txBody>
          <a:bodyPr>
            <a:normAutofit fontScale="90000"/>
          </a:bodyPr>
          <a:lstStyle/>
          <a:p>
            <a:pPr algn="l"/>
            <a:r>
              <a:rPr lang="en-US" sz="3200" dirty="0" smtClean="0">
                <a:solidFill>
                  <a:srgbClr val="662046"/>
                </a:solidFill>
                <a:latin typeface="Arial" panose="020B0604020202020204" pitchFamily="34" charset="0"/>
                <a:cs typeface="Arial" panose="020B0604020202020204" pitchFamily="34" charset="0"/>
              </a:rPr>
              <a:t>Flight </a:t>
            </a:r>
            <a:r>
              <a:rPr lang="en-US" sz="3200" dirty="0">
                <a:solidFill>
                  <a:srgbClr val="662046"/>
                </a:solidFill>
                <a:latin typeface="Arial" panose="020B0604020202020204" pitchFamily="34" charset="0"/>
                <a:cs typeface="Arial" panose="020B0604020202020204" pitchFamily="34" charset="0"/>
              </a:rPr>
              <a:t>Summary</a:t>
            </a:r>
            <a:endParaRPr lang="en-GB" sz="3200" dirty="0">
              <a:solidFill>
                <a:srgbClr val="662046"/>
              </a:solidFill>
              <a:latin typeface="Arial" panose="020B0604020202020204" pitchFamily="34" charset="0"/>
              <a:cs typeface="Arial" panose="020B0604020202020204" pitchFamily="34" charset="0"/>
            </a:endParaRP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163" y="568694"/>
            <a:ext cx="8588968" cy="566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6"/>
          <p:cNvSpPr>
            <a:spLocks noChangeArrowheads="1"/>
          </p:cNvSpPr>
          <p:nvPr/>
        </p:nvSpPr>
        <p:spPr bwMode="auto">
          <a:xfrm>
            <a:off x="6181031" y="772147"/>
            <a:ext cx="1981200" cy="914400"/>
          </a:xfrm>
          <a:prstGeom prst="rect">
            <a:avLst/>
          </a:prstGeom>
          <a:solidFill>
            <a:schemeClr val="bg1"/>
          </a:solidFill>
          <a:ln w="9525">
            <a:solidFill>
              <a:srgbClr val="FF0000"/>
            </a:solidFill>
            <a:miter lim="800000"/>
            <a:headEnd/>
            <a:tailEnd/>
          </a:ln>
        </p:spPr>
        <p:txBody>
          <a:bodyPr wrap="none" anchor="ctr"/>
          <a:lstStyle/>
          <a:p>
            <a:pPr algn="ctr"/>
            <a:r>
              <a:rPr lang="en-US" sz="1400" b="1" dirty="0">
                <a:solidFill>
                  <a:srgbClr val="000000"/>
                </a:solidFill>
              </a:rPr>
              <a:t>Highlight a </a:t>
            </a:r>
            <a:r>
              <a:rPr lang="en-US" sz="1400" b="1" dirty="0" smtClean="0">
                <a:solidFill>
                  <a:srgbClr val="000000"/>
                </a:solidFill>
              </a:rPr>
              <a:t>particular</a:t>
            </a:r>
          </a:p>
          <a:p>
            <a:pPr algn="ctr"/>
            <a:r>
              <a:rPr lang="en-US" sz="1400" b="1" dirty="0" smtClean="0">
                <a:solidFill>
                  <a:srgbClr val="000000"/>
                </a:solidFill>
              </a:rPr>
              <a:t> flight  to view the</a:t>
            </a:r>
          </a:p>
          <a:p>
            <a:pPr algn="ctr"/>
            <a:r>
              <a:rPr lang="en-US" sz="1400" b="1" dirty="0" smtClean="0">
                <a:solidFill>
                  <a:srgbClr val="000000"/>
                </a:solidFill>
              </a:rPr>
              <a:t> DSC Screens</a:t>
            </a:r>
            <a:endParaRPr lang="en-US" sz="1400" b="1" dirty="0">
              <a:solidFill>
                <a:srgbClr val="000000"/>
              </a:solidFill>
            </a:endParaRPr>
          </a:p>
        </p:txBody>
      </p:sp>
      <p:sp>
        <p:nvSpPr>
          <p:cNvPr id="11" name="Line 7"/>
          <p:cNvSpPr>
            <a:spLocks noChangeShapeType="1"/>
          </p:cNvSpPr>
          <p:nvPr/>
        </p:nvSpPr>
        <p:spPr bwMode="auto">
          <a:xfrm flipH="1">
            <a:off x="1600200" y="1229347"/>
            <a:ext cx="4580830" cy="829841"/>
          </a:xfrm>
          <a:prstGeom prst="line">
            <a:avLst/>
          </a:prstGeom>
          <a:noFill/>
          <a:ln w="9525">
            <a:solidFill>
              <a:srgbClr val="FF0000"/>
            </a:solidFill>
            <a:round/>
            <a:headEnd/>
            <a:tailEnd type="triangle" w="med" len="med"/>
          </a:ln>
        </p:spPr>
        <p:txBody>
          <a:bodyPr/>
          <a:lstStyle/>
          <a:p>
            <a:endParaRPr lang="en-US"/>
          </a:p>
        </p:txBody>
      </p:sp>
      <p:sp>
        <p:nvSpPr>
          <p:cNvPr id="12" name="Line 7"/>
          <p:cNvSpPr>
            <a:spLocks noChangeShapeType="1"/>
          </p:cNvSpPr>
          <p:nvPr/>
        </p:nvSpPr>
        <p:spPr bwMode="auto">
          <a:xfrm flipH="1">
            <a:off x="2362199" y="1229347"/>
            <a:ext cx="3818831" cy="1363241"/>
          </a:xfrm>
          <a:prstGeom prst="line">
            <a:avLst/>
          </a:prstGeom>
          <a:noFill/>
          <a:ln w="9525">
            <a:solidFill>
              <a:srgbClr val="FF0000"/>
            </a:solidFill>
            <a:round/>
            <a:headEnd/>
            <a:tailEnd type="triangle" w="med" len="med"/>
          </a:ln>
        </p:spPr>
        <p:txBody>
          <a:bodyPr/>
          <a:lstStyle/>
          <a:p>
            <a:endParaRPr lang="en-US"/>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20638"/>
            <a:ext cx="8912543" cy="796943"/>
          </a:xfrm>
        </p:spPr>
        <p:txBody>
          <a:bodyPr>
            <a:normAutofit/>
          </a:bodyPr>
          <a:lstStyle/>
          <a:p>
            <a:pPr algn="l"/>
            <a:r>
              <a:rPr lang="en-US" sz="3200" b="1" dirty="0" smtClean="0">
                <a:solidFill>
                  <a:srgbClr val="662046"/>
                </a:solidFill>
                <a:latin typeface="Arial" panose="020B0604020202020204" pitchFamily="34" charset="0"/>
                <a:cs typeface="Arial" panose="020B0604020202020204" pitchFamily="34" charset="0"/>
              </a:rPr>
              <a:t>DSC </a:t>
            </a:r>
            <a:r>
              <a:rPr lang="en-US" sz="3200" b="1" dirty="0">
                <a:solidFill>
                  <a:srgbClr val="662046"/>
                </a:solidFill>
                <a:latin typeface="Arial" panose="020B0604020202020204" pitchFamily="34" charset="0"/>
                <a:cs typeface="Arial" panose="020B0604020202020204" pitchFamily="34" charset="0"/>
              </a:rPr>
              <a:t>Screen</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78"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687" y="653526"/>
            <a:ext cx="7584158" cy="5623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Oval 4"/>
          <p:cNvSpPr>
            <a:spLocks noChangeArrowheads="1"/>
          </p:cNvSpPr>
          <p:nvPr/>
        </p:nvSpPr>
        <p:spPr bwMode="auto">
          <a:xfrm>
            <a:off x="8184949" y="5751744"/>
            <a:ext cx="359334" cy="344183"/>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3200">
                <a:solidFill>
                  <a:schemeClr val="tx1"/>
                </a:solidFill>
                <a:latin typeface="Arial" charset="0"/>
                <a:ea typeface="ＭＳ Ｐゴシック" pitchFamily="1" charset="-128"/>
              </a:defRPr>
            </a:lvl1pPr>
            <a:lvl2pPr marL="742950" indent="-285750">
              <a:defRPr sz="3200">
                <a:solidFill>
                  <a:schemeClr val="tx1"/>
                </a:solidFill>
                <a:latin typeface="Arial" charset="0"/>
                <a:ea typeface="ＭＳ Ｐゴシック" pitchFamily="1" charset="-128"/>
              </a:defRPr>
            </a:lvl2pPr>
            <a:lvl3pPr marL="1143000" indent="-228600">
              <a:defRPr sz="3200">
                <a:solidFill>
                  <a:schemeClr val="tx1"/>
                </a:solidFill>
                <a:latin typeface="Arial" charset="0"/>
                <a:ea typeface="ＭＳ Ｐゴシック" pitchFamily="1" charset="-128"/>
              </a:defRPr>
            </a:lvl3pPr>
            <a:lvl4pPr marL="1600200" indent="-228600">
              <a:defRPr sz="3200">
                <a:solidFill>
                  <a:schemeClr val="tx1"/>
                </a:solidFill>
                <a:latin typeface="Arial" charset="0"/>
                <a:ea typeface="ＭＳ Ｐゴシック" pitchFamily="1" charset="-128"/>
              </a:defRPr>
            </a:lvl4pPr>
            <a:lvl5pPr marL="2057400" indent="-228600">
              <a:defRPr sz="32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32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32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32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3200">
                <a:solidFill>
                  <a:schemeClr val="tx1"/>
                </a:solidFill>
                <a:latin typeface="Arial" charset="0"/>
                <a:ea typeface="ＭＳ Ｐゴシック" pitchFamily="1" charset="-128"/>
              </a:defRPr>
            </a:lvl9pPr>
          </a:lstStyle>
          <a:p>
            <a:endParaRPr lang="en-US" altLang="en-US"/>
          </a:p>
        </p:txBody>
      </p:sp>
      <p:sp>
        <p:nvSpPr>
          <p:cNvPr id="26" name="Rectangle 6"/>
          <p:cNvSpPr>
            <a:spLocks noChangeArrowheads="1"/>
          </p:cNvSpPr>
          <p:nvPr/>
        </p:nvSpPr>
        <p:spPr bwMode="auto">
          <a:xfrm>
            <a:off x="7970249" y="5256444"/>
            <a:ext cx="1221734" cy="275347"/>
          </a:xfrm>
          <a:prstGeom prst="rect">
            <a:avLst/>
          </a:prstGeom>
          <a:solidFill>
            <a:schemeClr val="bg1"/>
          </a:solidFill>
          <a:ln w="9525">
            <a:solidFill>
              <a:srgbClr val="FF0000"/>
            </a:solidFill>
            <a:miter lim="800000"/>
            <a:headEnd/>
            <a:tailEnd/>
          </a:ln>
        </p:spPr>
        <p:txBody>
          <a:bodyPr wrap="none" anchor="ctr"/>
          <a:lstStyle/>
          <a:p>
            <a:pPr algn="ctr"/>
            <a:r>
              <a:rPr lang="en-US" sz="1400" b="1" dirty="0" smtClean="0">
                <a:solidFill>
                  <a:srgbClr val="000000"/>
                </a:solidFill>
              </a:rPr>
              <a:t>Drag and Drop</a:t>
            </a:r>
            <a:endParaRPr lang="en-US" sz="1400" b="1" dirty="0">
              <a:solidFill>
                <a:srgbClr val="000000"/>
              </a:solidFill>
            </a:endParaRPr>
          </a:p>
        </p:txBody>
      </p:sp>
      <p:cxnSp>
        <p:nvCxnSpPr>
          <p:cNvPr id="27" name="Straight Connector 26"/>
          <p:cNvCxnSpPr>
            <a:stCxn id="25" idx="0"/>
            <a:endCxn id="26" idx="2"/>
          </p:cNvCxnSpPr>
          <p:nvPr/>
        </p:nvCxnSpPr>
        <p:spPr bwMode="auto">
          <a:xfrm flipV="1">
            <a:off x="8364616" y="5531791"/>
            <a:ext cx="216500" cy="219953"/>
          </a:xfrm>
          <a:prstGeom prst="line">
            <a:avLst/>
          </a:prstGeom>
          <a:solidFill>
            <a:schemeClr val="accent1"/>
          </a:solidFill>
          <a:ln w="95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06824"/>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Booking curve</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614" y="879444"/>
            <a:ext cx="6303326"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4"/>
          <p:cNvSpPr txBox="1">
            <a:spLocks noChangeArrowheads="1"/>
          </p:cNvSpPr>
          <p:nvPr/>
        </p:nvSpPr>
        <p:spPr bwMode="auto">
          <a:xfrm>
            <a:off x="6704629" y="206355"/>
            <a:ext cx="3208954" cy="586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600">
                <a:solidFill>
                  <a:srgbClr val="5E6A71"/>
                </a:solidFill>
                <a:latin typeface="+mn-lt"/>
                <a:ea typeface="+mn-ea"/>
                <a:cs typeface="+mn-cs"/>
              </a:defRPr>
            </a:lvl1pPr>
            <a:lvl2pPr marL="742950" indent="-285750" algn="l" rtl="0" eaLnBrk="0" fontAlgn="base" hangingPunct="0">
              <a:spcBef>
                <a:spcPct val="20000"/>
              </a:spcBef>
              <a:spcAft>
                <a:spcPct val="0"/>
              </a:spcAft>
              <a:buChar char="–"/>
              <a:defRPr sz="1600">
                <a:solidFill>
                  <a:srgbClr val="5E6A71"/>
                </a:solidFill>
                <a:latin typeface="+mn-lt"/>
                <a:ea typeface="+mn-ea"/>
              </a:defRPr>
            </a:lvl2pPr>
            <a:lvl3pPr marL="1143000" indent="-228600" algn="l" rtl="0" eaLnBrk="0" fontAlgn="base" hangingPunct="0">
              <a:spcBef>
                <a:spcPct val="20000"/>
              </a:spcBef>
              <a:spcAft>
                <a:spcPct val="0"/>
              </a:spcAft>
              <a:buChar char="•"/>
              <a:defRPr sz="1600">
                <a:solidFill>
                  <a:srgbClr val="5E6A71"/>
                </a:solidFill>
                <a:latin typeface="+mn-lt"/>
                <a:ea typeface="+mn-ea"/>
              </a:defRPr>
            </a:lvl3pPr>
            <a:lvl4pPr marL="1600200" indent="-228600" algn="l" rtl="0" eaLnBrk="0" fontAlgn="base" hangingPunct="0">
              <a:spcBef>
                <a:spcPct val="20000"/>
              </a:spcBef>
              <a:spcAft>
                <a:spcPct val="0"/>
              </a:spcAft>
              <a:buChar char="–"/>
              <a:defRPr sz="1600">
                <a:solidFill>
                  <a:srgbClr val="5E6A71"/>
                </a:solidFill>
                <a:latin typeface="+mn-lt"/>
                <a:ea typeface="+mn-ea"/>
              </a:defRPr>
            </a:lvl4pPr>
            <a:lvl5pPr marL="2057400" indent="-228600" algn="l" rtl="0" eaLnBrk="0" fontAlgn="base" hangingPunct="0">
              <a:spcBef>
                <a:spcPct val="20000"/>
              </a:spcBef>
              <a:spcAft>
                <a:spcPct val="0"/>
              </a:spcAft>
              <a:buChar char="»"/>
              <a:defRPr sz="1600">
                <a:solidFill>
                  <a:srgbClr val="5E6A71"/>
                </a:solidFill>
                <a:latin typeface="+mn-lt"/>
                <a:ea typeface="+mn-ea"/>
              </a:defRPr>
            </a:lvl5pPr>
            <a:lvl6pPr marL="2514600" indent="-228600" algn="l" rtl="0" fontAlgn="base">
              <a:spcBef>
                <a:spcPct val="20000"/>
              </a:spcBef>
              <a:spcAft>
                <a:spcPct val="0"/>
              </a:spcAft>
              <a:buChar char="»"/>
              <a:defRPr sz="1600">
                <a:solidFill>
                  <a:srgbClr val="5E6A71"/>
                </a:solidFill>
                <a:latin typeface="+mn-lt"/>
                <a:ea typeface="+mn-ea"/>
              </a:defRPr>
            </a:lvl6pPr>
            <a:lvl7pPr marL="2971800" indent="-228600" algn="l" rtl="0" fontAlgn="base">
              <a:spcBef>
                <a:spcPct val="20000"/>
              </a:spcBef>
              <a:spcAft>
                <a:spcPct val="0"/>
              </a:spcAft>
              <a:buChar char="»"/>
              <a:defRPr sz="1600">
                <a:solidFill>
                  <a:srgbClr val="5E6A71"/>
                </a:solidFill>
                <a:latin typeface="+mn-lt"/>
                <a:ea typeface="+mn-ea"/>
              </a:defRPr>
            </a:lvl7pPr>
            <a:lvl8pPr marL="3429000" indent="-228600" algn="l" rtl="0" fontAlgn="base">
              <a:spcBef>
                <a:spcPct val="20000"/>
              </a:spcBef>
              <a:spcAft>
                <a:spcPct val="0"/>
              </a:spcAft>
              <a:buChar char="»"/>
              <a:defRPr sz="1600">
                <a:solidFill>
                  <a:srgbClr val="5E6A71"/>
                </a:solidFill>
                <a:latin typeface="+mn-lt"/>
                <a:ea typeface="+mn-ea"/>
              </a:defRPr>
            </a:lvl8pPr>
            <a:lvl9pPr marL="3886200" indent="-228600" algn="l" rtl="0" fontAlgn="base">
              <a:spcBef>
                <a:spcPct val="20000"/>
              </a:spcBef>
              <a:spcAft>
                <a:spcPct val="0"/>
              </a:spcAft>
              <a:buChar char="»"/>
              <a:defRPr sz="1600">
                <a:solidFill>
                  <a:srgbClr val="5E6A71"/>
                </a:solidFill>
                <a:latin typeface="+mn-lt"/>
                <a:ea typeface="+mn-ea"/>
              </a:defRPr>
            </a:lvl9pPr>
          </a:lstStyle>
          <a:p>
            <a:pPr lvl="1" algn="just" eaLnBrk="1" hangingPunct="1">
              <a:buFont typeface="Arial"/>
              <a:buChar char="–"/>
            </a:pPr>
            <a:r>
              <a:rPr lang="en-US" dirty="0">
                <a:solidFill>
                  <a:srgbClr val="662046"/>
                </a:solidFill>
                <a:latin typeface="Arial" panose="020B0604020202020204" pitchFamily="34" charset="0"/>
                <a:cs typeface="Arial" panose="020B0604020202020204" pitchFamily="34" charset="0"/>
              </a:rPr>
              <a:t>Displays the class booking demand for a selected leg segment and compartment over the </a:t>
            </a:r>
            <a:r>
              <a:rPr lang="en-US" dirty="0">
                <a:solidFill>
                  <a:srgbClr val="662046"/>
                </a:solidFill>
                <a:latin typeface="Arial" panose="020B0604020202020204" pitchFamily="34" charset="0"/>
                <a:cs typeface="Arial" panose="020B0604020202020204" pitchFamily="34" charset="0"/>
                <a:hlinkClick r:id="rId6" tooltip="The Booking Cycle and DCPs"/>
              </a:rPr>
              <a:t>DCPs </a:t>
            </a:r>
            <a:r>
              <a:rPr lang="en-US" dirty="0">
                <a:solidFill>
                  <a:srgbClr val="662046"/>
                </a:solidFill>
                <a:latin typeface="Arial" panose="020B0604020202020204" pitchFamily="34" charset="0"/>
                <a:cs typeface="Arial" panose="020B0604020202020204" pitchFamily="34" charset="0"/>
              </a:rPr>
              <a:t>for the flight/departure date.</a:t>
            </a:r>
          </a:p>
          <a:p>
            <a:pPr lvl="1" algn="just" eaLnBrk="1" hangingPunct="1">
              <a:buFont typeface="Arial"/>
              <a:buChar char="–"/>
            </a:pPr>
            <a:endParaRPr lang="en-US" dirty="0">
              <a:solidFill>
                <a:srgbClr val="662046"/>
              </a:solidFill>
              <a:latin typeface="Arial" panose="020B0604020202020204" pitchFamily="34" charset="0"/>
              <a:cs typeface="Arial" panose="020B0604020202020204" pitchFamily="34" charset="0"/>
            </a:endParaRPr>
          </a:p>
          <a:p>
            <a:pPr lvl="1" algn="just" eaLnBrk="1" hangingPunct="1">
              <a:buFont typeface="Arial"/>
              <a:buChar char="–"/>
            </a:pPr>
            <a:r>
              <a:rPr lang="en-US" dirty="0">
                <a:solidFill>
                  <a:srgbClr val="662046"/>
                </a:solidFill>
                <a:latin typeface="Arial" panose="020B0604020202020204" pitchFamily="34" charset="0"/>
                <a:cs typeface="Arial" panose="020B0604020202020204" pitchFamily="34" charset="0"/>
              </a:rPr>
              <a:t>Bars with solid colors represent actual bookings for past DCPs. Bars with hatched colors represent forecasted demand for future DCPs.</a:t>
            </a:r>
          </a:p>
          <a:p>
            <a:pPr marL="0" indent="0" algn="just" defTabSz="914400" eaLnBrk="1" hangingPunct="1">
              <a:lnSpc>
                <a:spcPct val="80000"/>
              </a:lnSpc>
              <a:buFontTx/>
              <a:buNone/>
            </a:pPr>
            <a:endParaRPr lang="en-US" dirty="0" smtClean="0">
              <a:solidFill>
                <a:srgbClr val="662046"/>
              </a:solidFill>
              <a:latin typeface="Arial"/>
              <a:ea typeface="ＭＳ Ｐゴシック"/>
            </a:endParaRPr>
          </a:p>
          <a:p>
            <a:pPr marL="400050" lvl="1" indent="0" algn="just" defTabSz="914400" eaLnBrk="1" hangingPunct="1">
              <a:lnSpc>
                <a:spcPct val="80000"/>
              </a:lnSpc>
              <a:buFontTx/>
              <a:buNone/>
            </a:pPr>
            <a:r>
              <a:rPr lang="en-US" u="sng" dirty="0" smtClean="0">
                <a:solidFill>
                  <a:srgbClr val="662046"/>
                </a:solidFill>
                <a:latin typeface="Arial"/>
                <a:ea typeface="ＭＳ Ｐゴシック"/>
              </a:rPr>
              <a:t>Straight </a:t>
            </a:r>
            <a:r>
              <a:rPr lang="en-US" u="sng" dirty="0">
                <a:solidFill>
                  <a:srgbClr val="662046"/>
                </a:solidFill>
                <a:latin typeface="Arial"/>
                <a:ea typeface="ＭＳ Ｐゴシック"/>
              </a:rPr>
              <a:t>horizontal </a:t>
            </a:r>
            <a:r>
              <a:rPr lang="en-US" u="sng" dirty="0" smtClean="0">
                <a:solidFill>
                  <a:srgbClr val="662046"/>
                </a:solidFill>
                <a:latin typeface="Arial"/>
                <a:ea typeface="ＭＳ Ｐゴシック"/>
              </a:rPr>
              <a:t>lines,</a:t>
            </a:r>
          </a:p>
          <a:p>
            <a:pPr lvl="1" algn="just" eaLnBrk="1" hangingPunct="1">
              <a:buFont typeface="Arial"/>
              <a:buChar char="–"/>
            </a:pPr>
            <a:r>
              <a:rPr lang="en-US" dirty="0">
                <a:solidFill>
                  <a:srgbClr val="662046"/>
                </a:solidFill>
                <a:latin typeface="Arial" panose="020B0604020202020204" pitchFamily="34" charset="0"/>
                <a:cs typeface="Arial" panose="020B0604020202020204" pitchFamily="34" charset="0"/>
              </a:rPr>
              <a:t>Cap represents a compartment's new virtual capacity or the aircraft's new adjusted capacity</a:t>
            </a:r>
          </a:p>
          <a:p>
            <a:pPr lvl="1" algn="just" eaLnBrk="1" hangingPunct="1">
              <a:buFont typeface="Arial"/>
              <a:buChar char="–"/>
            </a:pPr>
            <a:endParaRPr lang="en-US" dirty="0">
              <a:solidFill>
                <a:srgbClr val="662046"/>
              </a:solidFill>
              <a:latin typeface="Arial" panose="020B0604020202020204" pitchFamily="34" charset="0"/>
              <a:cs typeface="Arial" panose="020B0604020202020204" pitchFamily="34" charset="0"/>
            </a:endParaRPr>
          </a:p>
          <a:p>
            <a:pPr lvl="1" algn="just" eaLnBrk="1" hangingPunct="1">
              <a:buFont typeface="Arial"/>
              <a:buChar char="–"/>
            </a:pPr>
            <a:r>
              <a:rPr lang="en-GB" dirty="0">
                <a:solidFill>
                  <a:srgbClr val="662046"/>
                </a:solidFill>
                <a:latin typeface="Arial" panose="020B0604020202020204" pitchFamily="34" charset="0"/>
                <a:cs typeface="Arial" panose="020B0604020202020204" pitchFamily="34" charset="0"/>
              </a:rPr>
              <a:t>AU represents the compartment or aircraft's AU</a:t>
            </a:r>
            <a:endParaRPr lang="en-US" dirty="0">
              <a:solidFill>
                <a:srgbClr val="662046"/>
              </a:solidFill>
              <a:latin typeface="Arial" panose="020B0604020202020204" pitchFamily="34" charset="0"/>
              <a:cs typeface="Arial" panose="020B0604020202020204" pitchFamily="34" charset="0"/>
            </a:endParaRPr>
          </a:p>
          <a:p>
            <a:pPr algn="just" defTabSz="914400" eaLnBrk="1" hangingPunct="1">
              <a:lnSpc>
                <a:spcPct val="80000"/>
              </a:lnSpc>
            </a:pPr>
            <a:endParaRPr lang="en-US" dirty="0">
              <a:solidFill>
                <a:srgbClr val="000000"/>
              </a:solidFill>
              <a:latin typeface="Arial"/>
              <a:ea typeface="ＭＳ Ｐゴシック"/>
            </a:endParaRPr>
          </a:p>
          <a:p>
            <a:pPr algn="just" defTabSz="914400" eaLnBrk="1" hangingPunct="1">
              <a:lnSpc>
                <a:spcPct val="80000"/>
              </a:lnSpc>
            </a:pPr>
            <a:endParaRPr lang="en-US" dirty="0" smtClean="0">
              <a:solidFill>
                <a:srgbClr val="000000"/>
              </a:solidFill>
              <a:latin typeface="Arial"/>
              <a:ea typeface="ＭＳ Ｐゴシック"/>
            </a:endParaRPr>
          </a:p>
          <a:p>
            <a:pPr marL="0" indent="0" algn="just" defTabSz="914400" eaLnBrk="1" hangingPunct="1">
              <a:lnSpc>
                <a:spcPct val="80000"/>
              </a:lnSpc>
              <a:buFontTx/>
              <a:buNone/>
            </a:pPr>
            <a:endParaRPr lang="en-US" altLang="en-US" kern="0" dirty="0" smtClean="0">
              <a:solidFill>
                <a:srgbClr val="000000"/>
              </a:solidFill>
              <a:latin typeface="Arial"/>
              <a:ea typeface="ＭＳ Ｐゴシック"/>
            </a:endParaRP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animEffect transition="in" filter="fade">
                                      <p:cBhvr>
                                        <p:cTn id="27"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82127"/>
          </a:xfrm>
        </p:spPr>
        <p:txBody>
          <a:bodyPr>
            <a:normAutofit/>
          </a:bodyPr>
          <a:lstStyle/>
          <a:p>
            <a:pPr algn="l"/>
            <a:r>
              <a:rPr lang="en-US" sz="3200" b="1" dirty="0" smtClean="0">
                <a:solidFill>
                  <a:srgbClr val="662046"/>
                </a:solidFill>
                <a:latin typeface="Arial" panose="020B0604020202020204" pitchFamily="34" charset="0"/>
                <a:cs typeface="Arial" panose="020B0604020202020204" pitchFamily="34" charset="0"/>
              </a:rPr>
              <a:t>Bid </a:t>
            </a:r>
            <a:r>
              <a:rPr lang="en-US" sz="3200" b="1" dirty="0">
                <a:solidFill>
                  <a:srgbClr val="662046"/>
                </a:solidFill>
                <a:latin typeface="Arial" panose="020B0604020202020204" pitchFamily="34" charset="0"/>
                <a:cs typeface="Arial" panose="020B0604020202020204" pitchFamily="34" charset="0"/>
              </a:rPr>
              <a:t>Price</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713" y="749695"/>
            <a:ext cx="7444981" cy="5498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3414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7938"/>
            <a:ext cx="8912543" cy="1143000"/>
          </a:xfrm>
        </p:spPr>
        <p:txBody>
          <a:bodyPr>
            <a:normAutofit/>
          </a:bodyPr>
          <a:lstStyle/>
          <a:p>
            <a:pPr algn="l"/>
            <a:r>
              <a:rPr lang="en-US" sz="3200" b="1" dirty="0">
                <a:solidFill>
                  <a:srgbClr val="662046"/>
                </a:solidFill>
                <a:latin typeface="Arial" panose="020B0604020202020204" pitchFamily="34" charset="0"/>
                <a:cs typeface="Arial" panose="020B0604020202020204" pitchFamily="34" charset="0"/>
              </a:rPr>
              <a:t>Bid Price</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3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745" y="896594"/>
            <a:ext cx="6912157" cy="4952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Rectangle 3"/>
          <p:cNvSpPr txBox="1">
            <a:spLocks noChangeArrowheads="1"/>
          </p:cNvSpPr>
          <p:nvPr/>
        </p:nvSpPr>
        <p:spPr bwMode="auto">
          <a:xfrm>
            <a:off x="1268713" y="5830278"/>
            <a:ext cx="8305800" cy="838200"/>
          </a:xfrm>
          <a:prstGeom prst="rect">
            <a:avLst/>
          </a:prstGeom>
          <a:noFill/>
          <a:ln w="9525">
            <a:noFill/>
            <a:miter lim="800000"/>
            <a:headEnd/>
            <a:tailEnd/>
          </a:ln>
        </p:spPr>
        <p:txBody>
          <a:bodyPr/>
          <a:lstStyle/>
          <a:p>
            <a:pPr marL="342900" indent="-342900" eaLnBrk="1" hangingPunct="1">
              <a:lnSpc>
                <a:spcPct val="80000"/>
              </a:lnSpc>
              <a:spcBef>
                <a:spcPct val="20000"/>
              </a:spcBef>
              <a:defRPr/>
            </a:pPr>
            <a:r>
              <a:rPr lang="en-US" sz="2200" kern="0" dirty="0">
                <a:solidFill>
                  <a:srgbClr val="662046"/>
                </a:solidFill>
                <a:latin typeface="Arial" panose="020B0604020202020204" pitchFamily="34" charset="0"/>
                <a:cs typeface="Arial" panose="020B0604020202020204" pitchFamily="34" charset="0"/>
              </a:rPr>
              <a:t>Displays the Bid price vector for each seat within each compartment up to the AU level</a:t>
            </a:r>
          </a:p>
          <a:p>
            <a:pPr marL="342900" indent="-342900" eaLnBrk="1" hangingPunct="1">
              <a:lnSpc>
                <a:spcPct val="80000"/>
              </a:lnSpc>
              <a:spcBef>
                <a:spcPct val="20000"/>
              </a:spcBef>
              <a:defRPr/>
            </a:pPr>
            <a:endParaRPr lang="en-US" sz="2400" kern="0" dirty="0">
              <a:solidFill>
                <a:srgbClr val="5E6A71"/>
              </a:solidFill>
              <a:latin typeface="+mn-lt"/>
              <a:ea typeface="+mn-ea"/>
            </a:endParaRP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7938"/>
            <a:ext cx="8912543" cy="841916"/>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ODIF/Leg </a:t>
            </a:r>
            <a:r>
              <a:rPr lang="en-US" sz="3200" dirty="0">
                <a:solidFill>
                  <a:srgbClr val="662046"/>
                </a:solidFill>
                <a:latin typeface="Arial" panose="020B0604020202020204" pitchFamily="34" charset="0"/>
                <a:cs typeface="Arial" panose="020B0604020202020204" pitchFamily="34" charset="0"/>
              </a:rPr>
              <a:t>Map - </a:t>
            </a:r>
            <a:r>
              <a:rPr lang="en-US" sz="3200" dirty="0" smtClean="0">
                <a:solidFill>
                  <a:srgbClr val="662046"/>
                </a:solidFill>
                <a:latin typeface="Arial" panose="020B0604020202020204" pitchFamily="34" charset="0"/>
                <a:cs typeface="Arial" panose="020B0604020202020204" pitchFamily="34" charset="0"/>
              </a:rPr>
              <a:t>Demand</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614" y="753037"/>
            <a:ext cx="6706456"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3"/>
          <p:cNvSpPr>
            <a:spLocks noChangeArrowheads="1"/>
          </p:cNvSpPr>
          <p:nvPr/>
        </p:nvSpPr>
        <p:spPr bwMode="auto">
          <a:xfrm>
            <a:off x="7712075" y="1001808"/>
            <a:ext cx="2190750" cy="430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ＭＳ Ｐゴシック" pitchFamily="1" charset="-128"/>
              </a:defRPr>
            </a:lvl1pPr>
            <a:lvl2pPr marL="742950" indent="-285750">
              <a:defRPr sz="3200">
                <a:solidFill>
                  <a:schemeClr val="tx1"/>
                </a:solidFill>
                <a:latin typeface="Arial" charset="0"/>
                <a:ea typeface="ＭＳ Ｐゴシック" pitchFamily="1" charset="-128"/>
              </a:defRPr>
            </a:lvl2pPr>
            <a:lvl3pPr marL="1143000" indent="-228600">
              <a:defRPr sz="3200">
                <a:solidFill>
                  <a:schemeClr val="tx1"/>
                </a:solidFill>
                <a:latin typeface="Arial" charset="0"/>
                <a:ea typeface="ＭＳ Ｐゴシック" pitchFamily="1" charset="-128"/>
              </a:defRPr>
            </a:lvl3pPr>
            <a:lvl4pPr marL="1600200" indent="-228600">
              <a:defRPr sz="3200">
                <a:solidFill>
                  <a:schemeClr val="tx1"/>
                </a:solidFill>
                <a:latin typeface="Arial" charset="0"/>
                <a:ea typeface="ＭＳ Ｐゴシック" pitchFamily="1" charset="-128"/>
              </a:defRPr>
            </a:lvl4pPr>
            <a:lvl5pPr marL="2057400" indent="-228600">
              <a:defRPr sz="32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32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32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32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3200">
                <a:solidFill>
                  <a:schemeClr val="tx1"/>
                </a:solidFill>
                <a:latin typeface="Arial" charset="0"/>
                <a:ea typeface="ＭＳ Ｐゴシック" pitchFamily="1" charset="-128"/>
              </a:defRPr>
            </a:lvl9pPr>
          </a:lstStyle>
          <a:p>
            <a:pPr marL="0" marR="0" lvl="0" indent="0" algn="just" defTabSz="91440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Displays demand for various ODIF/ POS competing for a seat on the flight/ </a:t>
            </a:r>
            <a:r>
              <a:rPr kumimoji="0" lang="en-US" altLang="en-US" sz="2000" b="0" i="0" u="none" strike="noStrike" kern="0" cap="none" spc="0" normalizeH="0" baseline="0" noProof="0" dirty="0" smtClean="0">
                <a:ln>
                  <a:noFill/>
                </a:ln>
                <a:solidFill>
                  <a:srgbClr val="662046"/>
                </a:solidFill>
                <a:effectLst/>
                <a:uLnTx/>
                <a:uFillTx/>
                <a:latin typeface="Arial" charset="0"/>
                <a:ea typeface="ＭＳ Ｐゴシック" pitchFamily="1" charset="-128"/>
              </a:rPr>
              <a:t>leg</a:t>
            </a:r>
          </a:p>
          <a:p>
            <a:pPr marL="0" marR="0" lvl="0" indent="0" algn="just" defTabSz="914400" eaLnBrk="1" fontAlgn="base" latinLnBrk="0" hangingPunct="1">
              <a:lnSpc>
                <a:spcPct val="100000"/>
              </a:lnSpc>
              <a:spcBef>
                <a:spcPct val="20000"/>
              </a:spcBef>
              <a:spcAft>
                <a:spcPct val="0"/>
              </a:spcAft>
              <a:buClrTx/>
              <a:buSzTx/>
              <a:buFontTx/>
              <a:buNone/>
              <a:tabLst/>
              <a:defRPr/>
            </a:pPr>
            <a:endParaRPr kumimoji="0" lang="en-US" altLang="en-US" sz="2000" b="0" i="0" u="none" strike="noStrike" kern="0" cap="none" spc="0" normalizeH="0" baseline="0" noProof="0" dirty="0" smtClean="0">
              <a:ln>
                <a:noFill/>
              </a:ln>
              <a:solidFill>
                <a:srgbClr val="662046"/>
              </a:solidFill>
              <a:effectLst/>
              <a:uLnTx/>
              <a:uFillTx/>
              <a:latin typeface="Arial" charset="0"/>
              <a:ea typeface="ＭＳ Ｐゴシック" pitchFamily="1" charset="-128"/>
            </a:endParaRPr>
          </a:p>
          <a:p>
            <a:pPr marL="0" marR="0" lvl="0" indent="0" algn="just" defTabSz="914400" eaLnBrk="1" fontAlgn="base" latinLnBrk="0" hangingPunct="1">
              <a:lnSpc>
                <a:spcPct val="100000"/>
              </a:lnSpc>
              <a:spcBef>
                <a:spcPct val="20000"/>
              </a:spcBef>
              <a:spcAft>
                <a:spcPct val="0"/>
              </a:spcAft>
              <a:buClrTx/>
              <a:buSzTx/>
              <a:buFontTx/>
              <a:buNone/>
              <a:tabLst/>
              <a:defRPr/>
            </a:pPr>
            <a:endPar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endParaRPr>
          </a:p>
          <a:p>
            <a:pPr marL="0" marR="0" lvl="0" indent="0" algn="just" defTabSz="91440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smtClean="0">
                <a:ln>
                  <a:noFill/>
                </a:ln>
                <a:solidFill>
                  <a:srgbClr val="662046"/>
                </a:solidFill>
                <a:effectLst/>
                <a:uLnTx/>
                <a:uFillTx/>
                <a:latin typeface="Arial" charset="0"/>
                <a:ea typeface="ＭＳ Ｐゴシック" pitchFamily="1" charset="-128"/>
              </a:rPr>
              <a:t>Path and Flights column display the complete path and Itinerary</a:t>
            </a:r>
          </a:p>
          <a:p>
            <a:pPr marL="0" marR="0" lvl="0" indent="0" algn="just" defTabSz="914400" eaLnBrk="1" fontAlgn="base" latinLnBrk="0" hangingPunct="1">
              <a:lnSpc>
                <a:spcPct val="100000"/>
              </a:lnSpc>
              <a:spcBef>
                <a:spcPct val="2000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charset="0"/>
              <a:ea typeface="ＭＳ Ｐゴシック" pitchFamily="1" charset="-128"/>
            </a:endParaRPr>
          </a:p>
          <a:p>
            <a:pPr marL="0" marR="0" lvl="0" indent="0" algn="just" defTabSz="914400" eaLnBrk="1" fontAlgn="base" latinLnBrk="0" hangingPunct="1">
              <a:lnSpc>
                <a:spcPct val="100000"/>
              </a:lnSpc>
              <a:spcBef>
                <a:spcPct val="20000"/>
              </a:spcBef>
              <a:spcAft>
                <a:spcPct val="0"/>
              </a:spcAft>
              <a:buClrTx/>
              <a:buSzTx/>
              <a:buFontTx/>
              <a:buNone/>
              <a:tabLst/>
              <a:defRPr/>
            </a:pPr>
            <a:endParaRPr kumimoji="0" lang="en-US" altLang="en-US" sz="2000" b="0" i="0" u="none" strike="noStrike" kern="0" cap="none" spc="0" normalizeH="0" baseline="0" noProof="0" dirty="0" smtClean="0">
              <a:ln>
                <a:noFill/>
              </a:ln>
              <a:solidFill>
                <a:srgbClr val="000000"/>
              </a:solidFill>
              <a:effectLst/>
              <a:uLnTx/>
              <a:uFillTx/>
              <a:latin typeface="Arial" charset="0"/>
              <a:ea typeface="ＭＳ Ｐゴシック" pitchFamily="1" charset="-128"/>
            </a:endParaRPr>
          </a:p>
          <a:p>
            <a:pPr marL="0" marR="0" lvl="0" indent="0" algn="just" defTabSz="914400" eaLnBrk="1" fontAlgn="base" latinLnBrk="0" hangingPunct="1">
              <a:lnSpc>
                <a:spcPct val="80000"/>
              </a:lnSpc>
              <a:spcBef>
                <a:spcPct val="20000"/>
              </a:spcBef>
              <a:spcAft>
                <a:spcPct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Arial" charset="0"/>
              <a:ea typeface="ＭＳ Ｐゴシック" pitchFamily="1" charset="-128"/>
            </a:endParaRP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fade">
                                      <p:cBhvr>
                                        <p:cTn id="1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ODIF/Leg </a:t>
            </a:r>
            <a:r>
              <a:rPr lang="en-US" sz="3200" dirty="0">
                <a:solidFill>
                  <a:srgbClr val="662046"/>
                </a:solidFill>
                <a:latin typeface="Arial" panose="020B0604020202020204" pitchFamily="34" charset="0"/>
                <a:cs typeface="Arial" panose="020B0604020202020204" pitchFamily="34" charset="0"/>
              </a:rPr>
              <a:t>Map - Demand</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9" name="Rectangle 3"/>
          <p:cNvSpPr txBox="1">
            <a:spLocks noChangeArrowheads="1"/>
          </p:cNvSpPr>
          <p:nvPr/>
        </p:nvSpPr>
        <p:spPr bwMode="auto">
          <a:xfrm>
            <a:off x="849614" y="1253000"/>
            <a:ext cx="8229600" cy="4894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600">
                <a:solidFill>
                  <a:srgbClr val="5E6A71"/>
                </a:solidFill>
                <a:latin typeface="+mn-lt"/>
                <a:ea typeface="+mn-ea"/>
                <a:cs typeface="+mn-cs"/>
              </a:defRPr>
            </a:lvl1pPr>
            <a:lvl2pPr marL="742950" indent="-285750" algn="l" rtl="0" eaLnBrk="0" fontAlgn="base" hangingPunct="0">
              <a:spcBef>
                <a:spcPct val="20000"/>
              </a:spcBef>
              <a:spcAft>
                <a:spcPct val="0"/>
              </a:spcAft>
              <a:buChar char="–"/>
              <a:defRPr sz="1600">
                <a:solidFill>
                  <a:srgbClr val="5E6A71"/>
                </a:solidFill>
                <a:latin typeface="+mn-lt"/>
                <a:ea typeface="+mn-ea"/>
              </a:defRPr>
            </a:lvl2pPr>
            <a:lvl3pPr marL="1143000" indent="-228600" algn="l" rtl="0" eaLnBrk="0" fontAlgn="base" hangingPunct="0">
              <a:spcBef>
                <a:spcPct val="20000"/>
              </a:spcBef>
              <a:spcAft>
                <a:spcPct val="0"/>
              </a:spcAft>
              <a:buChar char="•"/>
              <a:defRPr sz="1600">
                <a:solidFill>
                  <a:srgbClr val="5E6A71"/>
                </a:solidFill>
                <a:latin typeface="+mn-lt"/>
                <a:ea typeface="+mn-ea"/>
              </a:defRPr>
            </a:lvl3pPr>
            <a:lvl4pPr marL="1600200" indent="-228600" algn="l" rtl="0" eaLnBrk="0" fontAlgn="base" hangingPunct="0">
              <a:spcBef>
                <a:spcPct val="20000"/>
              </a:spcBef>
              <a:spcAft>
                <a:spcPct val="0"/>
              </a:spcAft>
              <a:buChar char="–"/>
              <a:defRPr sz="1600">
                <a:solidFill>
                  <a:srgbClr val="5E6A71"/>
                </a:solidFill>
                <a:latin typeface="+mn-lt"/>
                <a:ea typeface="+mn-ea"/>
              </a:defRPr>
            </a:lvl4pPr>
            <a:lvl5pPr marL="2057400" indent="-228600" algn="l" rtl="0" eaLnBrk="0" fontAlgn="base" hangingPunct="0">
              <a:spcBef>
                <a:spcPct val="20000"/>
              </a:spcBef>
              <a:spcAft>
                <a:spcPct val="0"/>
              </a:spcAft>
              <a:buChar char="»"/>
              <a:defRPr sz="1600">
                <a:solidFill>
                  <a:srgbClr val="5E6A71"/>
                </a:solidFill>
                <a:latin typeface="+mn-lt"/>
                <a:ea typeface="+mn-ea"/>
              </a:defRPr>
            </a:lvl5pPr>
            <a:lvl6pPr marL="2514600" indent="-228600" algn="l" rtl="0" fontAlgn="base">
              <a:spcBef>
                <a:spcPct val="20000"/>
              </a:spcBef>
              <a:spcAft>
                <a:spcPct val="0"/>
              </a:spcAft>
              <a:buChar char="»"/>
              <a:defRPr sz="1600">
                <a:solidFill>
                  <a:srgbClr val="5E6A71"/>
                </a:solidFill>
                <a:latin typeface="+mn-lt"/>
                <a:ea typeface="+mn-ea"/>
              </a:defRPr>
            </a:lvl6pPr>
            <a:lvl7pPr marL="2971800" indent="-228600" algn="l" rtl="0" fontAlgn="base">
              <a:spcBef>
                <a:spcPct val="20000"/>
              </a:spcBef>
              <a:spcAft>
                <a:spcPct val="0"/>
              </a:spcAft>
              <a:buChar char="»"/>
              <a:defRPr sz="1600">
                <a:solidFill>
                  <a:srgbClr val="5E6A71"/>
                </a:solidFill>
                <a:latin typeface="+mn-lt"/>
                <a:ea typeface="+mn-ea"/>
              </a:defRPr>
            </a:lvl7pPr>
            <a:lvl8pPr marL="3429000" indent="-228600" algn="l" rtl="0" fontAlgn="base">
              <a:spcBef>
                <a:spcPct val="20000"/>
              </a:spcBef>
              <a:spcAft>
                <a:spcPct val="0"/>
              </a:spcAft>
              <a:buChar char="»"/>
              <a:defRPr sz="1600">
                <a:solidFill>
                  <a:srgbClr val="5E6A71"/>
                </a:solidFill>
                <a:latin typeface="+mn-lt"/>
                <a:ea typeface="+mn-ea"/>
              </a:defRPr>
            </a:lvl8pPr>
            <a:lvl9pPr marL="3886200" indent="-228600" algn="l" rtl="0" fontAlgn="base">
              <a:spcBef>
                <a:spcPct val="20000"/>
              </a:spcBef>
              <a:spcAft>
                <a:spcPct val="0"/>
              </a:spcAft>
              <a:buChar char="»"/>
              <a:defRPr sz="1600">
                <a:solidFill>
                  <a:srgbClr val="5E6A71"/>
                </a:solidFill>
                <a:latin typeface="+mn-lt"/>
                <a:ea typeface="+mn-ea"/>
              </a:defRPr>
            </a:lvl9pPr>
          </a:lstStyle>
          <a:p>
            <a:pPr lvl="1" algn="just" eaLnBrk="1" hangingPunct="1"/>
            <a:r>
              <a:rPr lang="en-US" altLang="en-US" sz="2200" dirty="0">
                <a:solidFill>
                  <a:srgbClr val="662046"/>
                </a:solidFill>
                <a:latin typeface="Arial" panose="020B0604020202020204" pitchFamily="34" charset="0"/>
                <a:cs typeface="Arial" panose="020B0604020202020204" pitchFamily="34" charset="0"/>
              </a:rPr>
              <a:t>Cur </a:t>
            </a:r>
            <a:r>
              <a:rPr lang="en-US" altLang="en-US" sz="2200" dirty="0" err="1">
                <a:solidFill>
                  <a:srgbClr val="662046"/>
                </a:solidFill>
                <a:latin typeface="Arial" panose="020B0604020202020204" pitchFamily="34" charset="0"/>
                <a:cs typeface="Arial" panose="020B0604020202020204" pitchFamily="34" charset="0"/>
              </a:rPr>
              <a:t>Bkd</a:t>
            </a:r>
            <a:r>
              <a:rPr lang="en-US" altLang="en-US" sz="2200" dirty="0">
                <a:solidFill>
                  <a:srgbClr val="662046"/>
                </a:solidFill>
                <a:latin typeface="Arial" panose="020B0604020202020204" pitchFamily="34" charset="0"/>
                <a:cs typeface="Arial" panose="020B0604020202020204" pitchFamily="34" charset="0"/>
              </a:rPr>
              <a:t>, Cur </a:t>
            </a:r>
            <a:r>
              <a:rPr lang="en-US" altLang="en-US" sz="2200" dirty="0" err="1">
                <a:solidFill>
                  <a:srgbClr val="662046"/>
                </a:solidFill>
                <a:latin typeface="Arial" panose="020B0604020202020204" pitchFamily="34" charset="0"/>
                <a:cs typeface="Arial" panose="020B0604020202020204" pitchFamily="34" charset="0"/>
              </a:rPr>
              <a:t>Fnl</a:t>
            </a:r>
            <a:r>
              <a:rPr lang="en-US" altLang="en-US" sz="2200" dirty="0">
                <a:solidFill>
                  <a:srgbClr val="662046"/>
                </a:solidFill>
                <a:latin typeface="Arial" panose="020B0604020202020204" pitchFamily="34" charset="0"/>
                <a:cs typeface="Arial" panose="020B0604020202020204" pitchFamily="34" charset="0"/>
              </a:rPr>
              <a:t> Rate, New </a:t>
            </a:r>
            <a:r>
              <a:rPr lang="en-US" altLang="en-US" sz="2200" dirty="0" err="1">
                <a:solidFill>
                  <a:srgbClr val="662046"/>
                </a:solidFill>
                <a:latin typeface="Arial" panose="020B0604020202020204" pitchFamily="34" charset="0"/>
                <a:cs typeface="Arial" panose="020B0604020202020204" pitchFamily="34" charset="0"/>
              </a:rPr>
              <a:t>Dmd</a:t>
            </a:r>
            <a:r>
              <a:rPr lang="en-US" altLang="en-US" sz="2200" dirty="0">
                <a:solidFill>
                  <a:srgbClr val="662046"/>
                </a:solidFill>
                <a:latin typeface="Arial" panose="020B0604020202020204" pitchFamily="34" charset="0"/>
                <a:cs typeface="Arial" panose="020B0604020202020204" pitchFamily="34" charset="0"/>
              </a:rPr>
              <a:t>, and Tot </a:t>
            </a:r>
            <a:r>
              <a:rPr lang="en-US" altLang="en-US" sz="2200" dirty="0" err="1">
                <a:solidFill>
                  <a:srgbClr val="662046"/>
                </a:solidFill>
                <a:latin typeface="Arial" panose="020B0604020202020204" pitchFamily="34" charset="0"/>
                <a:cs typeface="Arial" panose="020B0604020202020204" pitchFamily="34" charset="0"/>
              </a:rPr>
              <a:t>Dmd</a:t>
            </a:r>
            <a:r>
              <a:rPr lang="en-US" altLang="en-US" sz="2200" dirty="0">
                <a:solidFill>
                  <a:srgbClr val="662046"/>
                </a:solidFill>
                <a:latin typeface="Arial" panose="020B0604020202020204" pitchFamily="34" charset="0"/>
                <a:cs typeface="Arial" panose="020B0604020202020204" pitchFamily="34" charset="0"/>
              </a:rPr>
              <a:t> are outputs from O&amp;D Demand Forecaster</a:t>
            </a:r>
          </a:p>
          <a:p>
            <a:pPr lvl="1" algn="just" eaLnBrk="1" hangingPunct="1"/>
            <a:endParaRPr lang="en-US" altLang="en-US" sz="2200" dirty="0">
              <a:solidFill>
                <a:srgbClr val="662046"/>
              </a:solidFill>
              <a:latin typeface="Arial" panose="020B0604020202020204" pitchFamily="34" charset="0"/>
              <a:cs typeface="Arial" panose="020B0604020202020204" pitchFamily="34" charset="0"/>
            </a:endParaRPr>
          </a:p>
          <a:p>
            <a:pPr lvl="1" algn="just" eaLnBrk="1" hangingPunct="1"/>
            <a:r>
              <a:rPr lang="en-US" altLang="en-US" sz="2200" dirty="0">
                <a:solidFill>
                  <a:srgbClr val="662046"/>
                </a:solidFill>
                <a:latin typeface="Arial" panose="020B0604020202020204" pitchFamily="34" charset="0"/>
                <a:cs typeface="Arial" panose="020B0604020202020204" pitchFamily="34" charset="0"/>
              </a:rPr>
              <a:t>FV Fare (Daily Fare) is an output from   Fare Valuation.</a:t>
            </a:r>
          </a:p>
          <a:p>
            <a:pPr lvl="1" algn="just" eaLnBrk="1" hangingPunct="1"/>
            <a:endParaRPr lang="en-US" altLang="en-US" sz="2200" dirty="0">
              <a:solidFill>
                <a:srgbClr val="662046"/>
              </a:solidFill>
              <a:latin typeface="Arial" panose="020B0604020202020204" pitchFamily="34" charset="0"/>
              <a:cs typeface="Arial" panose="020B0604020202020204" pitchFamily="34" charset="0"/>
            </a:endParaRPr>
          </a:p>
          <a:p>
            <a:pPr lvl="1" algn="just" eaLnBrk="1" hangingPunct="1"/>
            <a:r>
              <a:rPr lang="en-US" altLang="en-US" sz="2200" dirty="0">
                <a:solidFill>
                  <a:srgbClr val="662046"/>
                </a:solidFill>
                <a:latin typeface="Arial" panose="020B0604020202020204" pitchFamily="34" charset="0"/>
                <a:cs typeface="Arial" panose="020B0604020202020204" pitchFamily="34" charset="0"/>
              </a:rPr>
              <a:t>Bid Price is an output from the Optimizer.</a:t>
            </a:r>
          </a:p>
          <a:p>
            <a:pPr lvl="1" algn="just" eaLnBrk="1" hangingPunct="1"/>
            <a:endParaRPr lang="en-US" altLang="en-US" sz="2200" dirty="0">
              <a:solidFill>
                <a:srgbClr val="662046"/>
              </a:solidFill>
              <a:latin typeface="Arial" panose="020B0604020202020204" pitchFamily="34" charset="0"/>
              <a:cs typeface="Arial" panose="020B0604020202020204" pitchFamily="34" charset="0"/>
            </a:endParaRPr>
          </a:p>
          <a:p>
            <a:pPr lvl="1" algn="just" eaLnBrk="1" hangingPunct="1"/>
            <a:r>
              <a:rPr lang="en-US" altLang="en-US" sz="2200" dirty="0">
                <a:solidFill>
                  <a:srgbClr val="662046"/>
                </a:solidFill>
                <a:latin typeface="Arial" panose="020B0604020202020204" pitchFamily="34" charset="0"/>
                <a:cs typeface="Arial" panose="020B0604020202020204" pitchFamily="34" charset="0"/>
              </a:rPr>
              <a:t>Bid Price Diff is Fare minus Bid Price.</a:t>
            </a:r>
          </a:p>
          <a:p>
            <a:pPr algn="just" eaLnBrk="1" hangingPunct="1"/>
            <a:endParaRPr lang="en-US" altLang="en-US" sz="2200" dirty="0">
              <a:solidFill>
                <a:srgbClr val="662046"/>
              </a:solidFill>
              <a:latin typeface="Arial" panose="020B0604020202020204" pitchFamily="34" charset="0"/>
              <a:cs typeface="Arial" panose="020B0604020202020204" pitchFamily="34" charset="0"/>
            </a:endParaRPr>
          </a:p>
          <a:p>
            <a:pPr lvl="2" algn="just" eaLnBrk="1" hangingPunct="1">
              <a:buFont typeface="Wingdings" panose="05000000000000000000" pitchFamily="2" charset="2"/>
              <a:buChar char="Ø"/>
            </a:pPr>
            <a:r>
              <a:rPr lang="en-US" altLang="en-US" sz="2200" dirty="0">
                <a:solidFill>
                  <a:srgbClr val="662046"/>
                </a:solidFill>
                <a:latin typeface="Arial" panose="020B0604020202020204" pitchFamily="34" charset="0"/>
                <a:cs typeface="Arial" panose="020B0604020202020204" pitchFamily="34" charset="0"/>
              </a:rPr>
              <a:t>Negative Bid price difference indicates a booking request will be rejected.</a:t>
            </a:r>
          </a:p>
        </p:txBody>
      </p:sp>
    </p:spTree>
    <p:extLst>
      <p:ext uri="{BB962C8B-B14F-4D97-AF65-F5344CB8AC3E}">
        <p14:creationId xmlns:p14="http://schemas.microsoft.com/office/powerpoint/2010/main" val="6663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82127"/>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ODIF/Leg </a:t>
            </a:r>
            <a:r>
              <a:rPr lang="en-US" sz="3200" dirty="0">
                <a:solidFill>
                  <a:srgbClr val="662046"/>
                </a:solidFill>
                <a:latin typeface="Arial" panose="020B0604020202020204" pitchFamily="34" charset="0"/>
                <a:cs typeface="Arial" panose="020B0604020202020204" pitchFamily="34" charset="0"/>
              </a:rPr>
              <a:t>Map – Bid Price</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244085"/>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845" y="677738"/>
            <a:ext cx="7742470" cy="546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3453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828339"/>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ODIF/Leg </a:t>
            </a:r>
            <a:r>
              <a:rPr lang="en-US" sz="3200" dirty="0">
                <a:solidFill>
                  <a:srgbClr val="662046"/>
                </a:solidFill>
                <a:latin typeface="Arial" panose="020B0604020202020204" pitchFamily="34" charset="0"/>
                <a:cs typeface="Arial" panose="020B0604020202020204" pitchFamily="34" charset="0"/>
              </a:rPr>
              <a:t>Map – Bid Price</a:t>
            </a:r>
          </a:p>
        </p:txBody>
      </p:sp>
      <p:sp>
        <p:nvSpPr>
          <p:cNvPr id="3" name="Content Placeholder 2"/>
          <p:cNvSpPr>
            <a:spLocks noGrp="1"/>
          </p:cNvSpPr>
          <p:nvPr>
            <p:ph idx="1"/>
          </p:nvPr>
        </p:nvSpPr>
        <p:spPr>
          <a:xfrm>
            <a:off x="735588" y="1117602"/>
            <a:ext cx="8912543" cy="4877029"/>
          </a:xfrm>
        </p:spPr>
        <p:txBody>
          <a:bodyPr>
            <a:noAutofit/>
          </a:bodyPr>
          <a:lstStyle/>
          <a:p>
            <a:pPr marL="114300" indent="-114300" algn="just">
              <a:lnSpc>
                <a:spcPct val="90000"/>
              </a:lnSpc>
              <a:buNone/>
            </a:pPr>
            <a:r>
              <a:rPr lang="en-US" altLang="en-US" sz="2400" dirty="0">
                <a:solidFill>
                  <a:srgbClr val="662046"/>
                </a:solidFill>
                <a:latin typeface="Arial" panose="020B0604020202020204" pitchFamily="34" charset="0"/>
                <a:cs typeface="Arial" panose="020B0604020202020204" pitchFamily="34" charset="0"/>
              </a:rPr>
              <a:t>This screen is accessed by ODIF Leg Map - Bid Prices.</a:t>
            </a:r>
          </a:p>
          <a:p>
            <a:pPr marL="514350" lvl="1" algn="just">
              <a:lnSpc>
                <a:spcPct val="90000"/>
              </a:lnSpc>
            </a:pPr>
            <a:endParaRPr lang="en-US" altLang="en-US" sz="2400" dirty="0">
              <a:solidFill>
                <a:srgbClr val="662046"/>
              </a:solidFill>
              <a:latin typeface="Arial" panose="020B0604020202020204" pitchFamily="34" charset="0"/>
              <a:cs typeface="Arial" panose="020B0604020202020204" pitchFamily="34" charset="0"/>
            </a:endParaRPr>
          </a:p>
          <a:p>
            <a:pPr lvl="1" algn="just" fontAlgn="base">
              <a:lnSpc>
                <a:spcPct val="90000"/>
              </a:lnSpc>
              <a:spcAft>
                <a:spcPct val="0"/>
              </a:spcAft>
              <a:buFont typeface="Arial" panose="020B0604020202020204" pitchFamily="34" charset="0"/>
              <a:buChar char="–"/>
            </a:pPr>
            <a:r>
              <a:rPr lang="en-US" altLang="en-US" sz="2200" dirty="0">
                <a:solidFill>
                  <a:srgbClr val="662046"/>
                </a:solidFill>
                <a:latin typeface="Arial" panose="020B0604020202020204" pitchFamily="34" charset="0"/>
                <a:cs typeface="Arial" panose="020B0604020202020204" pitchFamily="34" charset="0"/>
              </a:rPr>
              <a:t>It is a graphical representation of classes that are closed or open for sale for each ODI POS entity.</a:t>
            </a:r>
          </a:p>
          <a:p>
            <a:pPr lvl="1" algn="just" fontAlgn="base">
              <a:lnSpc>
                <a:spcPct val="90000"/>
              </a:lnSpc>
              <a:spcAft>
                <a:spcPct val="0"/>
              </a:spcAft>
              <a:buFont typeface="Arial" panose="020B0604020202020204" pitchFamily="34" charset="0"/>
              <a:buChar char="–"/>
            </a:pPr>
            <a:endParaRPr lang="en-US" altLang="en-US" sz="2200" dirty="0">
              <a:solidFill>
                <a:srgbClr val="662046"/>
              </a:solidFill>
              <a:latin typeface="Arial" panose="020B0604020202020204" pitchFamily="34" charset="0"/>
              <a:cs typeface="Arial" panose="020B0604020202020204" pitchFamily="34" charset="0"/>
            </a:endParaRPr>
          </a:p>
          <a:p>
            <a:pPr lvl="1" algn="just" fontAlgn="base">
              <a:lnSpc>
                <a:spcPct val="90000"/>
              </a:lnSpc>
              <a:spcAft>
                <a:spcPct val="0"/>
              </a:spcAft>
              <a:buFont typeface="Arial" panose="020B0604020202020204" pitchFamily="34" charset="0"/>
              <a:buChar char="–"/>
            </a:pPr>
            <a:r>
              <a:rPr lang="en-US" altLang="en-US" sz="2200" dirty="0">
                <a:solidFill>
                  <a:srgbClr val="662046"/>
                </a:solidFill>
                <a:latin typeface="Arial" panose="020B0604020202020204" pitchFamily="34" charset="0"/>
                <a:cs typeface="Arial" panose="020B0604020202020204" pitchFamily="34" charset="0"/>
              </a:rPr>
              <a:t>Classes above the watermark are open for sale for the entity.</a:t>
            </a:r>
          </a:p>
          <a:p>
            <a:pPr lvl="1" algn="just" fontAlgn="base">
              <a:lnSpc>
                <a:spcPct val="90000"/>
              </a:lnSpc>
              <a:spcAft>
                <a:spcPct val="0"/>
              </a:spcAft>
              <a:buFont typeface="Arial" panose="020B0604020202020204" pitchFamily="34" charset="0"/>
              <a:buChar char="–"/>
            </a:pPr>
            <a:endParaRPr lang="en-US" altLang="en-US" sz="2200" dirty="0">
              <a:solidFill>
                <a:srgbClr val="662046"/>
              </a:solidFill>
              <a:latin typeface="Arial" panose="020B0604020202020204" pitchFamily="34" charset="0"/>
              <a:cs typeface="Arial" panose="020B0604020202020204" pitchFamily="34" charset="0"/>
            </a:endParaRPr>
          </a:p>
          <a:p>
            <a:pPr lvl="1" algn="just" fontAlgn="base">
              <a:lnSpc>
                <a:spcPct val="90000"/>
              </a:lnSpc>
              <a:spcAft>
                <a:spcPct val="0"/>
              </a:spcAft>
              <a:buFont typeface="Arial" panose="020B0604020202020204" pitchFamily="34" charset="0"/>
              <a:buChar char="–"/>
            </a:pPr>
            <a:r>
              <a:rPr lang="en-US" altLang="en-US" sz="2200" dirty="0">
                <a:solidFill>
                  <a:srgbClr val="662046"/>
                </a:solidFill>
                <a:latin typeface="Arial" panose="020B0604020202020204" pitchFamily="34" charset="0"/>
                <a:cs typeface="Arial" panose="020B0604020202020204" pitchFamily="34" charset="0"/>
              </a:rPr>
              <a:t>The watermark value represents the sum of the (applicable) Bid prices for all flight legs in the specific OD itinerary.</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Tree>
    <p:extLst>
      <p:ext uri="{BB962C8B-B14F-4D97-AF65-F5344CB8AC3E}">
        <p14:creationId xmlns:p14="http://schemas.microsoft.com/office/powerpoint/2010/main" val="6663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807" y="1163638"/>
            <a:ext cx="9101757" cy="4525963"/>
          </a:xfrm>
        </p:spPr>
        <p:txBody>
          <a:bodyPr>
            <a:normAutofit/>
          </a:bodyPr>
          <a:lstStyle/>
          <a:p>
            <a:pPr marL="838200" lvl="1" indent="-381000" algn="just">
              <a:lnSpc>
                <a:spcPct val="90000"/>
              </a:lnSpc>
              <a:spcBef>
                <a:spcPct val="65000"/>
              </a:spcBef>
            </a:pPr>
            <a:endParaRPr lang="en-US" sz="2400" dirty="0" smtClean="0">
              <a:solidFill>
                <a:srgbClr val="662046"/>
              </a:solidFill>
              <a:latin typeface="Arial" panose="020B0604020202020204" pitchFamily="34" charset="0"/>
              <a:cs typeface="Arial" panose="020B0604020202020204" pitchFamily="34" charset="0"/>
            </a:endParaRPr>
          </a:p>
          <a:p>
            <a:pPr marL="838200" lvl="1" indent="-381000" algn="just">
              <a:lnSpc>
                <a:spcPct val="90000"/>
              </a:lnSpc>
              <a:spcBef>
                <a:spcPct val="65000"/>
              </a:spcBef>
            </a:pPr>
            <a:r>
              <a:rPr lang="en-US" sz="2400" dirty="0">
                <a:solidFill>
                  <a:srgbClr val="662046"/>
                </a:solidFill>
                <a:latin typeface="Arial" panose="020B0604020202020204" pitchFamily="34" charset="0"/>
                <a:cs typeface="Arial" panose="020B0604020202020204" pitchFamily="34" charset="0"/>
              </a:rPr>
              <a:t>Two ways in which leg re-optimization can be performed</a:t>
            </a:r>
          </a:p>
          <a:p>
            <a:pPr marL="609600" indent="-609600" algn="just">
              <a:lnSpc>
                <a:spcPct val="90000"/>
              </a:lnSpc>
              <a:buFont typeface="Wingdings" pitchFamily="2" charset="2"/>
              <a:buChar char="q"/>
            </a:pPr>
            <a:endParaRPr lang="en-US" sz="2400" dirty="0">
              <a:solidFill>
                <a:srgbClr val="662046"/>
              </a:solidFill>
              <a:latin typeface="Arial" panose="020B0604020202020204" pitchFamily="34" charset="0"/>
              <a:cs typeface="Arial" panose="020B0604020202020204" pitchFamily="34" charset="0"/>
            </a:endParaRPr>
          </a:p>
          <a:p>
            <a:pPr lvl="2" algn="just">
              <a:lnSpc>
                <a:spcPct val="90000"/>
              </a:lnSpc>
              <a:buFont typeface="Wingdings" panose="05000000000000000000" pitchFamily="2" charset="2"/>
              <a:buChar char="Ø"/>
            </a:pPr>
            <a:r>
              <a:rPr lang="en-US" dirty="0">
                <a:solidFill>
                  <a:srgbClr val="662046"/>
                </a:solidFill>
                <a:latin typeface="Arial" panose="020B0604020202020204" pitchFamily="34" charset="0"/>
                <a:cs typeface="Arial" panose="020B0604020202020204" pitchFamily="34" charset="0"/>
              </a:rPr>
              <a:t>User changing linked Optimizer input parameter values</a:t>
            </a:r>
          </a:p>
          <a:p>
            <a:pPr lvl="2" algn="just">
              <a:lnSpc>
                <a:spcPct val="90000"/>
              </a:lnSpc>
              <a:buFont typeface="Wingdings" panose="05000000000000000000" pitchFamily="2" charset="2"/>
              <a:buChar char="Ø"/>
            </a:pPr>
            <a:endParaRPr lang="en-US" dirty="0">
              <a:solidFill>
                <a:srgbClr val="662046"/>
              </a:solidFill>
              <a:latin typeface="Arial" panose="020B0604020202020204" pitchFamily="34" charset="0"/>
              <a:cs typeface="Arial" panose="020B0604020202020204" pitchFamily="34" charset="0"/>
            </a:endParaRPr>
          </a:p>
          <a:p>
            <a:pPr lvl="2" algn="just">
              <a:lnSpc>
                <a:spcPct val="90000"/>
              </a:lnSpc>
              <a:buFont typeface="Wingdings" panose="05000000000000000000" pitchFamily="2" charset="2"/>
              <a:buChar char="Ø"/>
            </a:pPr>
            <a:r>
              <a:rPr lang="en-US" dirty="0">
                <a:solidFill>
                  <a:srgbClr val="662046"/>
                </a:solidFill>
                <a:latin typeface="Arial" panose="020B0604020202020204" pitchFamily="34" charset="0"/>
                <a:cs typeface="Arial" panose="020B0604020202020204" pitchFamily="34" charset="0"/>
              </a:rPr>
              <a:t>Automatic leg re-optimization triggers</a:t>
            </a:r>
          </a:p>
          <a:p>
            <a:pPr marL="1752600" lvl="3" indent="-381000" algn="just">
              <a:lnSpc>
                <a:spcPct val="90000"/>
              </a:lnSpc>
            </a:pPr>
            <a:r>
              <a:rPr lang="en-US" sz="2400" dirty="0">
                <a:solidFill>
                  <a:srgbClr val="662046"/>
                </a:solidFill>
                <a:latin typeface="Arial" panose="020B0604020202020204" pitchFamily="34" charset="0"/>
                <a:cs typeface="Arial" panose="020B0604020202020204" pitchFamily="34" charset="0"/>
              </a:rPr>
              <a:t>During the nightly processing the system evaluates various “triggers”/criteria that indicate a leg requires re-optimization.</a:t>
            </a:r>
          </a:p>
          <a:p>
            <a:pPr algn="just">
              <a:lnSpc>
                <a:spcPct val="90000"/>
              </a:lnSpc>
              <a:buFontTx/>
              <a:buChar char="•"/>
            </a:pPr>
            <a:endParaRPr lang="en-US" altLang="en-US" sz="2400" dirty="0" smtClean="0">
              <a:solidFill>
                <a:srgbClr val="662046"/>
              </a:solidFill>
              <a:latin typeface="Arial" panose="020B0604020202020204" pitchFamily="34" charset="0"/>
              <a:cs typeface="Arial" panose="020B0604020202020204" pitchFamily="34" charset="0"/>
            </a:endParaRPr>
          </a:p>
          <a:p>
            <a:pPr algn="just"/>
            <a:endParaRPr lang="en-GB" sz="24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9" name="Rectangle 809"/>
          <p:cNvSpPr>
            <a:spLocks noChangeArrowheads="1"/>
          </p:cNvSpPr>
          <p:nvPr/>
        </p:nvSpPr>
        <p:spPr bwMode="auto">
          <a:xfrm>
            <a:off x="881063" y="-41275"/>
            <a:ext cx="6658224" cy="927100"/>
          </a:xfrm>
          <a:prstGeom prst="rect">
            <a:avLst/>
          </a:prstGeom>
          <a:noFill/>
          <a:ln w="9525">
            <a:noFill/>
            <a:miter lim="800000"/>
            <a:headEnd/>
            <a:tailEnd/>
          </a:ln>
          <a:effectLst/>
        </p:spPr>
        <p:txBody>
          <a:bodyPr anchor="ctr"/>
          <a:lstStyle/>
          <a:p>
            <a:pPr defTabSz="914400" fontAlgn="base">
              <a:spcBef>
                <a:spcPct val="0"/>
              </a:spcBef>
              <a:spcAft>
                <a:spcPct val="0"/>
              </a:spcAft>
              <a:defRPr/>
            </a:pPr>
            <a:r>
              <a:rPr lang="en-US" sz="3200" dirty="0" smtClean="0">
                <a:solidFill>
                  <a:srgbClr val="662046"/>
                </a:solidFill>
                <a:latin typeface="Arial" panose="020B0604020202020204" pitchFamily="34" charset="0"/>
                <a:ea typeface="ＭＳ Ｐゴシック" pitchFamily="34" charset="-128"/>
                <a:cs typeface="Arial" panose="020B0604020202020204" pitchFamily="34" charset="0"/>
              </a:rPr>
              <a:t>Leg Re-Optimization</a:t>
            </a:r>
            <a:endParaRPr lang="en-US" sz="3200" dirty="0">
              <a:solidFill>
                <a:srgbClr val="662046"/>
              </a:solidFill>
              <a:latin typeface="Arial" panose="020B0604020202020204" pitchFamily="34" charset="0"/>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414652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903642"/>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Parameters</a:t>
            </a:r>
            <a:endParaRPr lang="en-US"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5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395" y="837063"/>
            <a:ext cx="7179835" cy="5072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tangle 5"/>
          <p:cNvSpPr>
            <a:spLocks noChangeArrowheads="1"/>
          </p:cNvSpPr>
          <p:nvPr/>
        </p:nvSpPr>
        <p:spPr bwMode="auto">
          <a:xfrm>
            <a:off x="1104586" y="4532750"/>
            <a:ext cx="6935454" cy="95364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28600" indent="-228600">
              <a:defRPr sz="3200">
                <a:solidFill>
                  <a:schemeClr val="tx1"/>
                </a:solidFill>
                <a:latin typeface="Arial" charset="0"/>
                <a:ea typeface="ＭＳ Ｐゴシック" pitchFamily="1" charset="-128"/>
              </a:defRPr>
            </a:lvl1pPr>
            <a:lvl2pPr marL="628650" indent="-285750">
              <a:defRPr sz="3200">
                <a:solidFill>
                  <a:schemeClr val="tx1"/>
                </a:solidFill>
                <a:latin typeface="Arial" charset="0"/>
                <a:ea typeface="ＭＳ Ｐゴシック" pitchFamily="1" charset="-128"/>
              </a:defRPr>
            </a:lvl2pPr>
            <a:lvl3pPr marL="1143000" indent="-228600">
              <a:defRPr sz="3200">
                <a:solidFill>
                  <a:schemeClr val="tx1"/>
                </a:solidFill>
                <a:latin typeface="Arial" charset="0"/>
                <a:ea typeface="ＭＳ Ｐゴシック" pitchFamily="1" charset="-128"/>
              </a:defRPr>
            </a:lvl3pPr>
            <a:lvl4pPr marL="1600200" indent="-228600">
              <a:defRPr sz="3200">
                <a:solidFill>
                  <a:schemeClr val="tx1"/>
                </a:solidFill>
                <a:latin typeface="Arial" charset="0"/>
                <a:ea typeface="ＭＳ Ｐゴシック" pitchFamily="1" charset="-128"/>
              </a:defRPr>
            </a:lvl4pPr>
            <a:lvl5pPr marL="2057400" indent="-228600">
              <a:defRPr sz="32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32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32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32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3200">
                <a:solidFill>
                  <a:schemeClr val="tx1"/>
                </a:solidFill>
                <a:latin typeface="Arial" charset="0"/>
                <a:ea typeface="ＭＳ Ｐゴシック" pitchFamily="1" charset="-128"/>
              </a:defRPr>
            </a:lvl9pPr>
          </a:lstStyle>
          <a:p>
            <a:pPr marL="114300" indent="-114300" eaLnBrk="1" hangingPunct="1">
              <a:lnSpc>
                <a:spcPct val="90000"/>
              </a:lnSpc>
              <a:buFontTx/>
              <a:buNone/>
            </a:pPr>
            <a:r>
              <a:rPr lang="en-US" sz="2000" dirty="0">
                <a:solidFill>
                  <a:srgbClr val="662046"/>
                </a:solidFill>
              </a:rPr>
              <a:t>Parameters window displays all of the input, alert and re-optimization parameters linked to the flight leg displayed</a:t>
            </a:r>
            <a:endParaRPr lang="en-US" altLang="en-US" sz="2000" dirty="0">
              <a:solidFill>
                <a:srgbClr val="662046"/>
              </a:solidFill>
            </a:endParaRPr>
          </a:p>
          <a:p>
            <a:pPr marL="514350" lvl="1" eaLnBrk="1" hangingPunct="1">
              <a:lnSpc>
                <a:spcPct val="90000"/>
              </a:lnSpc>
            </a:pPr>
            <a:endParaRPr lang="en-US" altLang="en-US" sz="2000" dirty="0" smtClean="0">
              <a:solidFill>
                <a:srgbClr val="000000"/>
              </a:solidFill>
            </a:endParaRPr>
          </a:p>
        </p:txBody>
      </p:sp>
    </p:spTree>
    <p:extLst>
      <p:ext uri="{BB962C8B-B14F-4D97-AF65-F5344CB8AC3E}">
        <p14:creationId xmlns:p14="http://schemas.microsoft.com/office/powerpoint/2010/main" val="6663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914400"/>
          </a:xfrm>
        </p:spPr>
        <p:txBody>
          <a:bodyPr>
            <a:normAutofit/>
          </a:bodyPr>
          <a:lstStyle/>
          <a:p>
            <a:pPr algn="l"/>
            <a:r>
              <a:rPr lang="en-US" altLang="en-US" sz="3200" b="1" dirty="0" smtClean="0">
                <a:solidFill>
                  <a:srgbClr val="662046"/>
                </a:solidFill>
                <a:latin typeface="Arial" panose="020B0604020202020204" pitchFamily="34" charset="0"/>
                <a:cs typeface="Arial" panose="020B0604020202020204" pitchFamily="34" charset="0"/>
              </a:rPr>
              <a:t>Upgrade </a:t>
            </a:r>
            <a:r>
              <a:rPr lang="en-US" altLang="en-US" sz="3200" b="1" dirty="0">
                <a:solidFill>
                  <a:srgbClr val="662046"/>
                </a:solidFill>
                <a:latin typeface="Arial" panose="020B0604020202020204" pitchFamily="34" charset="0"/>
                <a:cs typeface="Arial" panose="020B0604020202020204" pitchFamily="34" charset="0"/>
              </a:rPr>
              <a:t>Optimization</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593" y="664448"/>
            <a:ext cx="6552754" cy="4934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Rectangle 54"/>
          <p:cNvSpPr>
            <a:spLocks noChangeArrowheads="1"/>
          </p:cNvSpPr>
          <p:nvPr/>
        </p:nvSpPr>
        <p:spPr bwMode="auto">
          <a:xfrm>
            <a:off x="1268713" y="5283652"/>
            <a:ext cx="9053211" cy="1161829"/>
          </a:xfrm>
          <a:prstGeom prst="rect">
            <a:avLst/>
          </a:prstGeom>
          <a:solidFill>
            <a:schemeClr val="bg1"/>
          </a:solidFill>
          <a:ln w="19050">
            <a:solidFill>
              <a:srgbClr val="FF0000"/>
            </a:solidFill>
          </a:ln>
          <a:extLst/>
        </p:spPr>
        <p:txBody>
          <a:bodyPr/>
          <a:lstStyle>
            <a:lvl1pPr>
              <a:spcBef>
                <a:spcPct val="20000"/>
              </a:spcBef>
              <a:buChar char="•"/>
              <a:defRPr sz="1600">
                <a:solidFill>
                  <a:srgbClr val="5E6A71"/>
                </a:solidFill>
                <a:latin typeface="Arial" charset="0"/>
                <a:ea typeface="ＭＳ Ｐゴシック" pitchFamily="1" charset="-128"/>
              </a:defRPr>
            </a:lvl1pPr>
            <a:lvl2pPr marL="742950" indent="-285750">
              <a:spcBef>
                <a:spcPct val="20000"/>
              </a:spcBef>
              <a:buChar char="–"/>
              <a:defRPr sz="1600">
                <a:solidFill>
                  <a:srgbClr val="5E6A71"/>
                </a:solidFill>
                <a:latin typeface="Arial" charset="0"/>
                <a:ea typeface="ＭＳ Ｐゴシック" pitchFamily="1" charset="-128"/>
              </a:defRPr>
            </a:lvl2pPr>
            <a:lvl3pPr marL="1143000" indent="-228600">
              <a:spcBef>
                <a:spcPct val="20000"/>
              </a:spcBef>
              <a:buChar char="•"/>
              <a:defRPr sz="1600">
                <a:solidFill>
                  <a:srgbClr val="5E6A71"/>
                </a:solidFill>
                <a:latin typeface="Arial" charset="0"/>
                <a:ea typeface="ＭＳ Ｐゴシック" pitchFamily="1" charset="-128"/>
              </a:defRPr>
            </a:lvl3pPr>
            <a:lvl4pPr marL="1600200" indent="-228600">
              <a:spcBef>
                <a:spcPct val="20000"/>
              </a:spcBef>
              <a:buChar char="–"/>
              <a:defRPr sz="1600">
                <a:solidFill>
                  <a:srgbClr val="5E6A71"/>
                </a:solidFill>
                <a:latin typeface="Arial" charset="0"/>
                <a:ea typeface="ＭＳ Ｐゴシック" pitchFamily="1" charset="-128"/>
              </a:defRPr>
            </a:lvl4pPr>
            <a:lvl5pPr marL="2057400" indent="-228600">
              <a:spcBef>
                <a:spcPct val="20000"/>
              </a:spcBef>
              <a:buChar char="»"/>
              <a:defRPr sz="1600">
                <a:solidFill>
                  <a:srgbClr val="5E6A71"/>
                </a:solidFill>
                <a:latin typeface="Arial" charset="0"/>
                <a:ea typeface="ＭＳ Ｐゴシック" pitchFamily="1" charset="-128"/>
              </a:defRPr>
            </a:lvl5pPr>
            <a:lvl6pPr marL="25146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6pPr>
            <a:lvl7pPr marL="29718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7pPr>
            <a:lvl8pPr marL="34290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8pPr>
            <a:lvl9pPr marL="38862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9pPr>
          </a:lstStyle>
          <a:p>
            <a:pPr marL="0" marR="0" lvl="0" indent="0" defTabSz="91440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smtClean="0">
                <a:ln>
                  <a:noFill/>
                </a:ln>
                <a:solidFill>
                  <a:srgbClr val="662046"/>
                </a:solidFill>
                <a:effectLst/>
                <a:uLnTx/>
                <a:uFillTx/>
                <a:latin typeface="Arial" charset="0"/>
                <a:ea typeface="ＭＳ Ｐゴシック" pitchFamily="1" charset="-128"/>
              </a:rPr>
              <a:t>Upgrade </a:t>
            </a: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recommendations are shown on the </a:t>
            </a:r>
            <a:r>
              <a:rPr kumimoji="0" lang="en-US" altLang="en-US" sz="2000" b="0" i="0" u="none" strike="noStrike" kern="0" cap="none" spc="0" normalizeH="0" baseline="0" noProof="0" dirty="0" smtClean="0">
                <a:ln>
                  <a:noFill/>
                </a:ln>
                <a:solidFill>
                  <a:srgbClr val="662046"/>
                </a:solidFill>
                <a:effectLst/>
                <a:uLnTx/>
                <a:uFillTx/>
                <a:latin typeface="Arial" charset="0"/>
                <a:ea typeface="ＭＳ Ｐゴシック" pitchFamily="1" charset="-128"/>
              </a:rPr>
              <a:t>under </a:t>
            </a: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Upgrade Cur/ New </a:t>
            </a:r>
            <a:r>
              <a:rPr kumimoji="0" lang="en-US" altLang="en-US" sz="2000" b="0" i="0" u="none" strike="noStrike" kern="0" cap="none" spc="0" normalizeH="0" baseline="0" noProof="0" dirty="0" smtClean="0">
                <a:ln>
                  <a:noFill/>
                </a:ln>
                <a:solidFill>
                  <a:srgbClr val="662046"/>
                </a:solidFill>
                <a:effectLst/>
                <a:uLnTx/>
                <a:uFillTx/>
                <a:latin typeface="Arial" charset="0"/>
                <a:ea typeface="ＭＳ Ｐゴシック" pitchFamily="1" charset="-128"/>
              </a:rPr>
              <a:t>columns</a:t>
            </a:r>
            <a:endPar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endParaRPr>
          </a:p>
          <a:p>
            <a:pPr marL="0" marR="0" lvl="0" indent="0" defTabSz="91440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The </a:t>
            </a:r>
            <a:r>
              <a:rPr kumimoji="0" lang="en-US" altLang="en-US" sz="2000" b="0" i="0" u="none" strike="noStrike" kern="0" cap="none" spc="0" normalizeH="0" baseline="0" noProof="0" dirty="0" err="1">
                <a:ln>
                  <a:noFill/>
                </a:ln>
                <a:solidFill>
                  <a:srgbClr val="662046"/>
                </a:solidFill>
                <a:effectLst/>
                <a:uLnTx/>
                <a:uFillTx/>
                <a:latin typeface="Arial" charset="0"/>
                <a:ea typeface="ＭＳ Ｐゴシック" pitchFamily="1" charset="-128"/>
              </a:rPr>
              <a:t>Vrt</a:t>
            </a: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 Cap (Cur/ New) column shows the result after upgrade</a:t>
            </a:r>
          </a:p>
          <a:p>
            <a:pPr marL="0" marR="0" lvl="0" indent="0" defTabSz="914400" eaLnBrk="1" fontAlgn="base" latinLnBrk="0" hangingPunct="1">
              <a:lnSpc>
                <a:spcPct val="100000"/>
              </a:lnSpc>
              <a:spcBef>
                <a:spcPct val="20000"/>
              </a:spcBef>
              <a:spcAft>
                <a:spcPct val="0"/>
              </a:spcAft>
              <a:buClrTx/>
              <a:buSzTx/>
              <a:buFontTx/>
              <a:buNone/>
              <a:tabLst/>
              <a:defRPr/>
            </a:pPr>
            <a:endParaRPr kumimoji="0" lang="en-US" altLang="en-US" sz="1600" b="0" i="0" u="none" strike="noStrike" kern="0" cap="none" spc="0" normalizeH="0" baseline="0" noProof="0" dirty="0">
              <a:ln>
                <a:noFill/>
              </a:ln>
              <a:solidFill>
                <a:srgbClr val="662046"/>
              </a:solidFill>
              <a:effectLst/>
              <a:uLnTx/>
              <a:uFillTx/>
              <a:latin typeface="Arial" charset="0"/>
              <a:ea typeface="ＭＳ Ｐゴシック" pitchFamily="1" charset="-128"/>
            </a:endParaRPr>
          </a:p>
          <a:p>
            <a:pPr marL="0" marR="0" lvl="0" indent="0" defTabSz="914400" eaLnBrk="1" fontAlgn="base" latinLnBrk="0" hangingPunct="1">
              <a:lnSpc>
                <a:spcPct val="100000"/>
              </a:lnSpc>
              <a:spcBef>
                <a:spcPct val="20000"/>
              </a:spcBef>
              <a:spcAft>
                <a:spcPct val="0"/>
              </a:spcAft>
              <a:buClrTx/>
              <a:buSzTx/>
              <a:buFontTx/>
              <a:buNone/>
              <a:tabLst/>
              <a:defRPr/>
            </a:pPr>
            <a:endParaRPr kumimoji="0" lang="en-US" altLang="en-US" sz="1600" b="0" i="0" u="none" strike="noStrike" kern="0" cap="none" spc="0" normalizeH="0" baseline="0" noProof="0" dirty="0">
              <a:ln>
                <a:noFill/>
              </a:ln>
              <a:solidFill>
                <a:srgbClr val="662046"/>
              </a:solidFill>
              <a:effectLst/>
              <a:uLnTx/>
              <a:uFillTx/>
              <a:latin typeface="Arial" charset="0"/>
              <a:ea typeface="ＭＳ Ｐゴシック" pitchFamily="1" charset="-128"/>
            </a:endParaRPr>
          </a:p>
        </p:txBody>
      </p:sp>
    </p:spTree>
    <p:extLst>
      <p:ext uri="{BB962C8B-B14F-4D97-AF65-F5344CB8AC3E}">
        <p14:creationId xmlns:p14="http://schemas.microsoft.com/office/powerpoint/2010/main" val="6663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796066"/>
          </a:xfrm>
        </p:spPr>
        <p:txBody>
          <a:bodyPr>
            <a:normAutofit/>
          </a:bodyPr>
          <a:lstStyle/>
          <a:p>
            <a:pPr algn="l"/>
            <a:r>
              <a:rPr lang="en-US" altLang="en-US" sz="3200" b="1" dirty="0">
                <a:solidFill>
                  <a:srgbClr val="662046"/>
                </a:solidFill>
              </a:rPr>
              <a:t>Overbooking Optimization</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1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614" y="836082"/>
            <a:ext cx="7013233" cy="5074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a:spLocks noChangeArrowheads="1"/>
          </p:cNvSpPr>
          <p:nvPr/>
        </p:nvSpPr>
        <p:spPr bwMode="auto">
          <a:xfrm>
            <a:off x="7316093" y="663959"/>
            <a:ext cx="2332038" cy="5403353"/>
          </a:xfrm>
          <a:prstGeom prst="rect">
            <a:avLst/>
          </a:prstGeom>
          <a:solidFill>
            <a:schemeClr val="bg1"/>
          </a:solidFill>
          <a:ln>
            <a:noFill/>
          </a:ln>
          <a:extLst/>
        </p:spPr>
        <p:txBody>
          <a:bodyPr/>
          <a:lstStyle>
            <a:lvl1pPr>
              <a:spcBef>
                <a:spcPct val="20000"/>
              </a:spcBef>
              <a:buChar char="•"/>
              <a:defRPr sz="1600">
                <a:solidFill>
                  <a:srgbClr val="5E6A71"/>
                </a:solidFill>
                <a:latin typeface="Arial" charset="0"/>
                <a:ea typeface="ＭＳ Ｐゴシック" pitchFamily="1" charset="-128"/>
              </a:defRPr>
            </a:lvl1pPr>
            <a:lvl2pPr marL="742950" indent="-285750">
              <a:spcBef>
                <a:spcPct val="20000"/>
              </a:spcBef>
              <a:buChar char="–"/>
              <a:defRPr sz="1600">
                <a:solidFill>
                  <a:srgbClr val="5E6A71"/>
                </a:solidFill>
                <a:latin typeface="Arial" charset="0"/>
                <a:ea typeface="ＭＳ Ｐゴシック" pitchFamily="1" charset="-128"/>
              </a:defRPr>
            </a:lvl2pPr>
            <a:lvl3pPr marL="1143000" indent="-228600">
              <a:spcBef>
                <a:spcPct val="20000"/>
              </a:spcBef>
              <a:buChar char="•"/>
              <a:defRPr sz="1600">
                <a:solidFill>
                  <a:srgbClr val="5E6A71"/>
                </a:solidFill>
                <a:latin typeface="Arial" charset="0"/>
                <a:ea typeface="ＭＳ Ｐゴシック" pitchFamily="1" charset="-128"/>
              </a:defRPr>
            </a:lvl3pPr>
            <a:lvl4pPr marL="1600200" indent="-228600">
              <a:spcBef>
                <a:spcPct val="20000"/>
              </a:spcBef>
              <a:buChar char="–"/>
              <a:defRPr sz="1600">
                <a:solidFill>
                  <a:srgbClr val="5E6A71"/>
                </a:solidFill>
                <a:latin typeface="Arial" charset="0"/>
                <a:ea typeface="ＭＳ Ｐゴシック" pitchFamily="1" charset="-128"/>
              </a:defRPr>
            </a:lvl4pPr>
            <a:lvl5pPr marL="2057400" indent="-228600">
              <a:spcBef>
                <a:spcPct val="20000"/>
              </a:spcBef>
              <a:buChar char="»"/>
              <a:defRPr sz="1600">
                <a:solidFill>
                  <a:srgbClr val="5E6A71"/>
                </a:solidFill>
                <a:latin typeface="Arial" charset="0"/>
                <a:ea typeface="ＭＳ Ｐゴシック" pitchFamily="1" charset="-128"/>
              </a:defRPr>
            </a:lvl5pPr>
            <a:lvl6pPr marL="25146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6pPr>
            <a:lvl7pPr marL="29718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7pPr>
            <a:lvl8pPr marL="34290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8pPr>
            <a:lvl9pPr marL="38862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9pPr>
          </a:lstStyle>
          <a:p>
            <a:pPr algn="just" eaLnBrk="1" hangingPunct="1">
              <a:buFontTx/>
              <a:buNone/>
            </a:pPr>
            <a:r>
              <a:rPr lang="en-US" altLang="en-US" sz="2000" dirty="0">
                <a:solidFill>
                  <a:srgbClr val="662046"/>
                </a:solidFill>
              </a:rPr>
              <a:t>Figures shown on the left are </a:t>
            </a:r>
            <a:r>
              <a:rPr lang="en-US" altLang="en-US" sz="2000" b="1" dirty="0">
                <a:solidFill>
                  <a:srgbClr val="662046"/>
                </a:solidFill>
              </a:rPr>
              <a:t>Cost Curves</a:t>
            </a:r>
            <a:r>
              <a:rPr lang="en-US" altLang="en-US" sz="2000" dirty="0">
                <a:solidFill>
                  <a:srgbClr val="662046"/>
                </a:solidFill>
              </a:rPr>
              <a:t> for First, Business and Economy </a:t>
            </a:r>
            <a:r>
              <a:rPr lang="en-US" altLang="en-US" sz="2000" dirty="0" smtClean="0">
                <a:solidFill>
                  <a:srgbClr val="662046"/>
                </a:solidFill>
              </a:rPr>
              <a:t>compartments; </a:t>
            </a:r>
            <a:r>
              <a:rPr lang="en-US" altLang="en-US" sz="2000" dirty="0">
                <a:solidFill>
                  <a:srgbClr val="662046"/>
                </a:solidFill>
              </a:rPr>
              <a:t>these AU values have the lowest Total Cost.</a:t>
            </a:r>
          </a:p>
          <a:p>
            <a:pPr algn="just" eaLnBrk="1" hangingPunct="1">
              <a:buFontTx/>
              <a:buNone/>
            </a:pPr>
            <a:endParaRPr lang="en-US" altLang="en-US" sz="2000" dirty="0">
              <a:solidFill>
                <a:srgbClr val="662046"/>
              </a:solidFill>
            </a:endParaRPr>
          </a:p>
          <a:p>
            <a:pPr algn="just" eaLnBrk="1" hangingPunct="1">
              <a:buFontTx/>
              <a:buNone/>
            </a:pPr>
            <a:r>
              <a:rPr lang="en-US" altLang="en-US" sz="2000" dirty="0">
                <a:solidFill>
                  <a:srgbClr val="662046"/>
                </a:solidFill>
              </a:rPr>
              <a:t>If the mouse is moved over the vertical bars, the cost of </a:t>
            </a:r>
            <a:r>
              <a:rPr lang="en-US" altLang="en-US" sz="2000" dirty="0" err="1">
                <a:solidFill>
                  <a:srgbClr val="662046"/>
                </a:solidFill>
              </a:rPr>
              <a:t>Exp</a:t>
            </a:r>
            <a:r>
              <a:rPr lang="en-US" altLang="en-US" sz="2000" dirty="0">
                <a:solidFill>
                  <a:srgbClr val="662046"/>
                </a:solidFill>
              </a:rPr>
              <a:t> DB and </a:t>
            </a:r>
            <a:r>
              <a:rPr lang="en-US" altLang="en-US" sz="2000" dirty="0" err="1">
                <a:solidFill>
                  <a:srgbClr val="662046"/>
                </a:solidFill>
              </a:rPr>
              <a:t>Exp</a:t>
            </a:r>
            <a:r>
              <a:rPr lang="en-US" altLang="en-US" sz="2000" dirty="0">
                <a:solidFill>
                  <a:srgbClr val="662046"/>
                </a:solidFill>
              </a:rPr>
              <a:t> Spoilage for other AU’s will be displayed. </a:t>
            </a:r>
          </a:p>
          <a:p>
            <a:pPr algn="just" eaLnBrk="1" hangingPunct="1">
              <a:buFontTx/>
              <a:buNone/>
            </a:pPr>
            <a:endParaRPr lang="en-US" altLang="en-US" dirty="0">
              <a:solidFill>
                <a:srgbClr val="662046"/>
              </a:solidFill>
            </a:endParaRPr>
          </a:p>
          <a:p>
            <a:pPr algn="just" eaLnBrk="1" hangingPunct="1">
              <a:buFontTx/>
              <a:buNone/>
            </a:pPr>
            <a:endParaRPr lang="en-US" altLang="en-US" dirty="0">
              <a:solidFill>
                <a:srgbClr val="662046"/>
              </a:solidFill>
            </a:endParaRPr>
          </a:p>
        </p:txBody>
      </p:sp>
    </p:spTree>
    <p:extLst>
      <p:ext uri="{BB962C8B-B14F-4D97-AF65-F5344CB8AC3E}">
        <p14:creationId xmlns:p14="http://schemas.microsoft.com/office/powerpoint/2010/main" val="6663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US" sz="3200" dirty="0" smtClean="0">
                <a:solidFill>
                  <a:srgbClr val="662046"/>
                </a:solidFill>
                <a:latin typeface="Arial" panose="020B0604020202020204" pitchFamily="34" charset="0"/>
                <a:cs typeface="Arial" panose="020B0604020202020204" pitchFamily="34" charset="0"/>
              </a:rPr>
              <a:t>Decrement Optimization</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40" name="Rectangle 39"/>
          <p:cNvSpPr>
            <a:spLocks noChangeArrowheads="1"/>
          </p:cNvSpPr>
          <p:nvPr/>
        </p:nvSpPr>
        <p:spPr bwMode="auto">
          <a:xfrm>
            <a:off x="961331" y="1270985"/>
            <a:ext cx="8686800" cy="420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a:solidFill>
                  <a:srgbClr val="5E6A71"/>
                </a:solidFill>
                <a:latin typeface="Arial" charset="0"/>
                <a:ea typeface="ＭＳ Ｐゴシック" pitchFamily="1" charset="-128"/>
              </a:defRPr>
            </a:lvl1pPr>
            <a:lvl2pPr marL="742950" indent="-285750">
              <a:spcBef>
                <a:spcPct val="20000"/>
              </a:spcBef>
              <a:buChar char="–"/>
              <a:defRPr sz="1600">
                <a:solidFill>
                  <a:srgbClr val="5E6A71"/>
                </a:solidFill>
                <a:latin typeface="Arial" charset="0"/>
                <a:ea typeface="ＭＳ Ｐゴシック" pitchFamily="1" charset="-128"/>
              </a:defRPr>
            </a:lvl2pPr>
            <a:lvl3pPr marL="1143000" indent="-228600">
              <a:spcBef>
                <a:spcPct val="20000"/>
              </a:spcBef>
              <a:buChar char="•"/>
              <a:defRPr sz="1600">
                <a:solidFill>
                  <a:srgbClr val="5E6A71"/>
                </a:solidFill>
                <a:latin typeface="Arial" charset="0"/>
                <a:ea typeface="ＭＳ Ｐゴシック" pitchFamily="1" charset="-128"/>
              </a:defRPr>
            </a:lvl3pPr>
            <a:lvl4pPr marL="1600200" indent="-228600">
              <a:spcBef>
                <a:spcPct val="20000"/>
              </a:spcBef>
              <a:buChar char="–"/>
              <a:defRPr sz="1600">
                <a:solidFill>
                  <a:srgbClr val="5E6A71"/>
                </a:solidFill>
                <a:latin typeface="Arial" charset="0"/>
                <a:ea typeface="ＭＳ Ｐゴシック" pitchFamily="1" charset="-128"/>
              </a:defRPr>
            </a:lvl4pPr>
            <a:lvl5pPr marL="2057400" indent="-228600">
              <a:spcBef>
                <a:spcPct val="20000"/>
              </a:spcBef>
              <a:buChar char="»"/>
              <a:defRPr sz="1600">
                <a:solidFill>
                  <a:srgbClr val="5E6A71"/>
                </a:solidFill>
                <a:latin typeface="Arial" charset="0"/>
                <a:ea typeface="ＭＳ Ｐゴシック" pitchFamily="1" charset="-128"/>
              </a:defRPr>
            </a:lvl5pPr>
            <a:lvl6pPr marL="25146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6pPr>
            <a:lvl7pPr marL="29718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7pPr>
            <a:lvl8pPr marL="34290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8pPr>
            <a:lvl9pPr marL="3886200" indent="-228600" eaLnBrk="0" fontAlgn="base" hangingPunct="0">
              <a:spcBef>
                <a:spcPct val="20000"/>
              </a:spcBef>
              <a:spcAft>
                <a:spcPct val="0"/>
              </a:spcAft>
              <a:buChar char="»"/>
              <a:defRPr sz="1600">
                <a:solidFill>
                  <a:srgbClr val="5E6A71"/>
                </a:solidFill>
                <a:latin typeface="Arial" charset="0"/>
                <a:ea typeface="ＭＳ Ｐゴシック" pitchFamily="1" charset="-128"/>
              </a:defRPr>
            </a:lvl9pPr>
          </a:lstStyle>
          <a:p>
            <a:pPr marL="0" marR="0" lvl="0" indent="0" algn="just" defTabSz="91440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Selecting Decrement (class) presents the class-level decrement display.  User adjustments to the New solution are made at this level </a:t>
            </a:r>
            <a:endParaRPr kumimoji="0" lang="en-US" altLang="en-US" sz="2000" b="0" i="0" u="none" strike="noStrike" kern="0" cap="none" spc="0" normalizeH="0" baseline="0" noProof="0" dirty="0" smtClean="0">
              <a:ln>
                <a:noFill/>
              </a:ln>
              <a:solidFill>
                <a:srgbClr val="662046"/>
              </a:solidFill>
              <a:effectLst/>
              <a:uLnTx/>
              <a:uFillTx/>
              <a:latin typeface="Arial" charset="0"/>
              <a:ea typeface="ＭＳ Ｐゴシック" pitchFamily="1" charset="-128"/>
            </a:endParaRPr>
          </a:p>
          <a:p>
            <a:pPr marL="0" marR="0" lvl="0" indent="0" algn="just" defTabSz="914400" eaLnBrk="1" fontAlgn="base" latinLnBrk="0" hangingPunct="1">
              <a:lnSpc>
                <a:spcPct val="100000"/>
              </a:lnSpc>
              <a:spcBef>
                <a:spcPct val="20000"/>
              </a:spcBef>
              <a:spcAft>
                <a:spcPct val="0"/>
              </a:spcAft>
              <a:buClrTx/>
              <a:buSzTx/>
              <a:buFontTx/>
              <a:buNone/>
              <a:tabLst/>
              <a:defRPr/>
            </a:pPr>
            <a:endPar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endParaRPr>
          </a:p>
          <a:p>
            <a:pPr marL="0" marR="0" lvl="0" indent="0" algn="just" defTabSz="91440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Segment class level decrement values are aggregated to the leg compartment </a:t>
            </a:r>
            <a:r>
              <a:rPr kumimoji="0" lang="en-US" altLang="en-US" sz="2000" b="0" i="0" u="none" strike="noStrike" kern="0" cap="none" spc="0" normalizeH="0" baseline="0" noProof="0" dirty="0" smtClean="0">
                <a:ln>
                  <a:noFill/>
                </a:ln>
                <a:solidFill>
                  <a:srgbClr val="662046"/>
                </a:solidFill>
                <a:effectLst/>
                <a:uLnTx/>
                <a:uFillTx/>
                <a:latin typeface="Arial" charset="0"/>
                <a:ea typeface="ＭＳ Ｐゴシック" pitchFamily="1" charset="-128"/>
              </a:rPr>
              <a:t>level</a:t>
            </a:r>
          </a:p>
          <a:p>
            <a:pPr marL="0" marR="0" lvl="0" indent="0" algn="just" defTabSz="914400" eaLnBrk="1" fontAlgn="base" latinLnBrk="0" hangingPunct="1">
              <a:lnSpc>
                <a:spcPct val="100000"/>
              </a:lnSpc>
              <a:spcBef>
                <a:spcPct val="20000"/>
              </a:spcBef>
              <a:spcAft>
                <a:spcPct val="0"/>
              </a:spcAft>
              <a:buClrTx/>
              <a:buSzTx/>
              <a:buFontTx/>
              <a:buNone/>
              <a:tabLst/>
              <a:defRPr/>
            </a:pPr>
            <a:endPar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endParaRPr>
          </a:p>
          <a:p>
            <a:pPr marL="0" marR="0" lvl="0" indent="0" algn="just" defTabSz="91440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Compartment DC apex DCP is set to the earliest class apex </a:t>
            </a:r>
            <a:r>
              <a:rPr kumimoji="0" lang="en-US" altLang="en-US" sz="2000" b="0" i="0" u="none" strike="noStrike" kern="0" cap="none" spc="0" normalizeH="0" baseline="0" noProof="0" dirty="0" smtClean="0">
                <a:ln>
                  <a:noFill/>
                </a:ln>
                <a:solidFill>
                  <a:srgbClr val="662046"/>
                </a:solidFill>
                <a:effectLst/>
                <a:uLnTx/>
                <a:uFillTx/>
                <a:latin typeface="Arial" charset="0"/>
                <a:ea typeface="ＭＳ Ｐゴシック" pitchFamily="1" charset="-128"/>
              </a:rPr>
              <a:t>DCP</a:t>
            </a:r>
          </a:p>
          <a:p>
            <a:pPr marL="0" marR="0" lvl="0" indent="0" algn="just" defTabSz="914400" eaLnBrk="1" fontAlgn="base" latinLnBrk="0" hangingPunct="1">
              <a:lnSpc>
                <a:spcPct val="100000"/>
              </a:lnSpc>
              <a:spcBef>
                <a:spcPct val="20000"/>
              </a:spcBef>
              <a:spcAft>
                <a:spcPct val="0"/>
              </a:spcAft>
              <a:buClrTx/>
              <a:buSzTx/>
              <a:buFontTx/>
              <a:buNone/>
              <a:tabLst/>
              <a:defRPr/>
            </a:pPr>
            <a:endPar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endParaRPr>
          </a:p>
          <a:p>
            <a:pPr marL="0" marR="0" lvl="0" indent="0" algn="just" defTabSz="91440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DP (dynamic programming) requires the AU level for the </a:t>
            </a:r>
            <a:r>
              <a:rPr kumimoji="0" lang="en-US" altLang="en-US" sz="2000" b="0" i="0" u="sng" strike="noStrike" kern="0" cap="none" spc="0" normalizeH="0" baseline="0" noProof="0" dirty="0">
                <a:ln>
                  <a:noFill/>
                </a:ln>
                <a:solidFill>
                  <a:srgbClr val="662046"/>
                </a:solidFill>
                <a:effectLst/>
                <a:uLnTx/>
                <a:uFillTx/>
                <a:latin typeface="Arial" charset="0"/>
                <a:ea typeface="ＭＳ Ｐゴシック" pitchFamily="1" charset="-128"/>
              </a:rPr>
              <a:t>compartment</a:t>
            </a:r>
            <a:r>
              <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rPr>
              <a:t> as input; not the AU level for </a:t>
            </a:r>
            <a:r>
              <a:rPr kumimoji="0" lang="en-US" altLang="en-US" sz="2000" b="0" i="0" u="sng" strike="noStrike" kern="0" cap="none" spc="0" normalizeH="0" baseline="0" noProof="0" dirty="0">
                <a:ln>
                  <a:noFill/>
                </a:ln>
                <a:solidFill>
                  <a:srgbClr val="662046"/>
                </a:solidFill>
                <a:effectLst/>
                <a:uLnTx/>
                <a:uFillTx/>
                <a:latin typeface="Arial" charset="0"/>
                <a:ea typeface="ＭＳ Ｐゴシック" pitchFamily="1" charset="-128"/>
              </a:rPr>
              <a:t>class</a:t>
            </a:r>
            <a:endParaRPr kumimoji="0" lang="en-US" altLang="en-US" sz="2000" b="0" i="0" u="none" strike="noStrike" kern="0" cap="none" spc="0" normalizeH="0" baseline="0" noProof="0" dirty="0">
              <a:ln>
                <a:noFill/>
              </a:ln>
              <a:solidFill>
                <a:srgbClr val="662046"/>
              </a:solidFill>
              <a:effectLst/>
              <a:uLnTx/>
              <a:uFillTx/>
              <a:latin typeface="Arial" charset="0"/>
              <a:ea typeface="ＭＳ Ｐゴシック" pitchFamily="1" charset="-128"/>
            </a:endParaRPr>
          </a:p>
          <a:p>
            <a:pPr marL="0" marR="0" lvl="0" indent="0" algn="just" defTabSz="914400" eaLnBrk="1" fontAlgn="base" latinLnBrk="0" hangingPunct="1">
              <a:lnSpc>
                <a:spcPct val="100000"/>
              </a:lnSpc>
              <a:spcBef>
                <a:spcPct val="20000"/>
              </a:spcBef>
              <a:spcAft>
                <a:spcPct val="0"/>
              </a:spcAft>
              <a:buClrTx/>
              <a:buSzTx/>
              <a:buFontTx/>
              <a:buNone/>
              <a:tabLst/>
              <a:defRPr/>
            </a:pPr>
            <a:endParaRPr kumimoji="0" lang="en-US" altLang="en-US" sz="2000" b="0" i="0" u="none" strike="noStrike" kern="0" cap="none" spc="0" normalizeH="0" baseline="0" noProof="0" dirty="0">
              <a:ln>
                <a:noFill/>
              </a:ln>
              <a:solidFill>
                <a:srgbClr val="000000"/>
              </a:solidFill>
              <a:effectLst/>
              <a:uLnTx/>
              <a:uFillTx/>
              <a:latin typeface="Arial" charset="0"/>
              <a:ea typeface="ＭＳ Ｐゴシック" pitchFamily="1" charset="-128"/>
            </a:endParaRPr>
          </a:p>
        </p:txBody>
      </p:sp>
    </p:spTree>
    <p:extLst>
      <p:ext uri="{BB962C8B-B14F-4D97-AF65-F5344CB8AC3E}">
        <p14:creationId xmlns:p14="http://schemas.microsoft.com/office/powerpoint/2010/main" val="6663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xEl>
                                              <p:pRg st="2" end="2"/>
                                            </p:txEl>
                                          </p:spTgt>
                                        </p:tgtEl>
                                        <p:attrNameLst>
                                          <p:attrName>style.visibility</p:attrName>
                                        </p:attrNameLst>
                                      </p:cBhvr>
                                      <p:to>
                                        <p:strVal val="visible"/>
                                      </p:to>
                                    </p:set>
                                    <p:animEffect transition="in" filter="fade">
                                      <p:cBhvr>
                                        <p:cTn id="12" dur="500"/>
                                        <p:tgtEl>
                                          <p:spTgt spid="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xEl>
                                              <p:pRg st="4" end="4"/>
                                            </p:txEl>
                                          </p:spTgt>
                                        </p:tgtEl>
                                        <p:attrNameLst>
                                          <p:attrName>style.visibility</p:attrName>
                                        </p:attrNameLst>
                                      </p:cBhvr>
                                      <p:to>
                                        <p:strVal val="visible"/>
                                      </p:to>
                                    </p:set>
                                    <p:animEffect transition="in" filter="fade">
                                      <p:cBhvr>
                                        <p:cTn id="17" dur="500"/>
                                        <p:tgtEl>
                                          <p:spTgt spid="4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xEl>
                                              <p:pRg st="6" end="6"/>
                                            </p:txEl>
                                          </p:spTgt>
                                        </p:tgtEl>
                                        <p:attrNameLst>
                                          <p:attrName>style.visibility</p:attrName>
                                        </p:attrNameLst>
                                      </p:cBhvr>
                                      <p:to>
                                        <p:strVal val="visible"/>
                                      </p:to>
                                    </p:set>
                                    <p:animEffect transition="in" filter="fade">
                                      <p:cBhvr>
                                        <p:cTn id="22" dur="500"/>
                                        <p:tgtEl>
                                          <p:spTgt spid="4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7938"/>
            <a:ext cx="8912543" cy="863431"/>
          </a:xfrm>
        </p:spPr>
        <p:txBody>
          <a:bodyPr>
            <a:normAutofit/>
          </a:bodyPr>
          <a:lstStyle/>
          <a:p>
            <a:pPr algn="l">
              <a:lnSpc>
                <a:spcPct val="80000"/>
              </a:lnSpc>
            </a:pPr>
            <a:r>
              <a:rPr lang="en-US" altLang="en-US" sz="3200" b="1" dirty="0" smtClean="0">
                <a:solidFill>
                  <a:srgbClr val="662046"/>
                </a:solidFill>
                <a:latin typeface="Arial" panose="020B0604020202020204" pitchFamily="34" charset="0"/>
                <a:cs typeface="Arial" panose="020B0604020202020204" pitchFamily="34" charset="0"/>
              </a:rPr>
              <a:t>Decrement </a:t>
            </a:r>
            <a:r>
              <a:rPr lang="en-US" altLang="en-US" sz="3200" b="1" dirty="0">
                <a:solidFill>
                  <a:srgbClr val="662046"/>
                </a:solidFill>
                <a:latin typeface="Arial" panose="020B0604020202020204" pitchFamily="34" charset="0"/>
                <a:cs typeface="Arial" panose="020B0604020202020204" pitchFamily="34" charset="0"/>
              </a:rPr>
              <a:t>Optimization</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5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6561" y="871369"/>
            <a:ext cx="7403951" cy="4918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3453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US" altLang="en-US" sz="3200" dirty="0">
                <a:solidFill>
                  <a:srgbClr val="662046"/>
                </a:solidFill>
                <a:latin typeface="Arial" panose="020B0604020202020204" pitchFamily="34" charset="0"/>
                <a:cs typeface="Arial" panose="020B0604020202020204" pitchFamily="34" charset="0"/>
              </a:rPr>
              <a:t>Traffic Mix</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9" name="Rectangle 8"/>
          <p:cNvSpPr>
            <a:spLocks noChangeArrowheads="1"/>
          </p:cNvSpPr>
          <p:nvPr/>
        </p:nvSpPr>
        <p:spPr bwMode="auto">
          <a:xfrm>
            <a:off x="1059163" y="1685732"/>
            <a:ext cx="8106352" cy="391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ＭＳ Ｐゴシック" pitchFamily="1" charset="-128"/>
              </a:defRPr>
            </a:lvl1pPr>
            <a:lvl2pPr marL="292100" indent="-177800">
              <a:defRPr sz="3200">
                <a:solidFill>
                  <a:schemeClr val="tx1"/>
                </a:solidFill>
                <a:latin typeface="Arial" charset="0"/>
                <a:ea typeface="ＭＳ Ｐゴシック" pitchFamily="1" charset="-128"/>
              </a:defRPr>
            </a:lvl2pPr>
            <a:lvl3pPr marL="571500" indent="-165100">
              <a:defRPr sz="3200">
                <a:solidFill>
                  <a:schemeClr val="tx1"/>
                </a:solidFill>
                <a:latin typeface="Arial" charset="0"/>
                <a:ea typeface="ＭＳ Ｐゴシック" pitchFamily="1" charset="-128"/>
              </a:defRPr>
            </a:lvl3pPr>
            <a:lvl4pPr marL="1600200" indent="-228600">
              <a:defRPr sz="3200">
                <a:solidFill>
                  <a:schemeClr val="tx1"/>
                </a:solidFill>
                <a:latin typeface="Arial" charset="0"/>
                <a:ea typeface="ＭＳ Ｐゴシック" pitchFamily="1" charset="-128"/>
              </a:defRPr>
            </a:lvl4pPr>
            <a:lvl5pPr marL="2057400" indent="-228600">
              <a:defRPr sz="32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32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32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32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3200">
                <a:solidFill>
                  <a:schemeClr val="tx1"/>
                </a:solidFill>
                <a:latin typeface="Arial" charset="0"/>
                <a:ea typeface="ＭＳ Ｐゴシック" pitchFamily="1" charset="-128"/>
              </a:defRPr>
            </a:lvl9pPr>
          </a:lstStyle>
          <a:p>
            <a:pPr algn="just" eaLnBrk="1" hangingPunct="1">
              <a:spcBef>
                <a:spcPct val="20000"/>
              </a:spcBef>
            </a:pPr>
            <a:r>
              <a:rPr lang="en-US" sz="2200" dirty="0">
                <a:solidFill>
                  <a:srgbClr val="662046"/>
                </a:solidFill>
              </a:rPr>
              <a:t>The Traffic Mix screen displays new and current protects and AUs for the flight displayed in the Decision Support Center and lets you override the protects</a:t>
            </a:r>
            <a:r>
              <a:rPr lang="en-US" sz="2200" dirty="0" smtClean="0">
                <a:solidFill>
                  <a:srgbClr val="662046"/>
                </a:solidFill>
              </a:rPr>
              <a:t>.</a:t>
            </a:r>
          </a:p>
          <a:p>
            <a:pPr algn="just" eaLnBrk="1" hangingPunct="1">
              <a:spcBef>
                <a:spcPct val="20000"/>
              </a:spcBef>
            </a:pPr>
            <a:endParaRPr lang="en-US" sz="2200" dirty="0">
              <a:solidFill>
                <a:srgbClr val="662046"/>
              </a:solidFill>
            </a:endParaRPr>
          </a:p>
          <a:p>
            <a:pPr algn="just" eaLnBrk="1" hangingPunct="1">
              <a:spcBef>
                <a:spcPct val="20000"/>
              </a:spcBef>
            </a:pPr>
            <a:r>
              <a:rPr lang="en-US" sz="2200" dirty="0">
                <a:solidFill>
                  <a:srgbClr val="662046"/>
                </a:solidFill>
              </a:rPr>
              <a:t>The Traffic Mix optimizer determines protects and AUs based on compartment overbooking AUs and the optimized bid prices in bid price vectors</a:t>
            </a:r>
            <a:r>
              <a:rPr lang="en-US" sz="2200" dirty="0" smtClean="0">
                <a:solidFill>
                  <a:srgbClr val="662046"/>
                </a:solidFill>
              </a:rPr>
              <a:t>.</a:t>
            </a:r>
            <a:endParaRPr lang="en-US" sz="2200" dirty="0">
              <a:solidFill>
                <a:srgbClr val="662046"/>
              </a:solidFill>
            </a:endParaRPr>
          </a:p>
          <a:p>
            <a:pPr algn="just" eaLnBrk="1" hangingPunct="1">
              <a:spcBef>
                <a:spcPct val="20000"/>
              </a:spcBef>
            </a:pPr>
            <a:endParaRPr lang="en-US" altLang="en-US" sz="1600" dirty="0">
              <a:solidFill>
                <a:srgbClr val="000000"/>
              </a:solidFill>
            </a:endParaRPr>
          </a:p>
        </p:txBody>
      </p:sp>
    </p:spTree>
    <p:extLst>
      <p:ext uri="{BB962C8B-B14F-4D97-AF65-F5344CB8AC3E}">
        <p14:creationId xmlns:p14="http://schemas.microsoft.com/office/powerpoint/2010/main" val="6663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731520"/>
          </a:xfrm>
        </p:spPr>
        <p:txBody>
          <a:bodyPr>
            <a:normAutofit/>
          </a:bodyPr>
          <a:lstStyle/>
          <a:p>
            <a:pPr algn="l"/>
            <a:r>
              <a:rPr lang="en-US" altLang="en-US" sz="3200" b="1" dirty="0" smtClean="0">
                <a:solidFill>
                  <a:srgbClr val="662046"/>
                </a:solidFill>
                <a:latin typeface="Arial" panose="020B0604020202020204" pitchFamily="34" charset="0"/>
                <a:cs typeface="Arial" panose="020B0604020202020204" pitchFamily="34" charset="0"/>
              </a:rPr>
              <a:t>Traffic </a:t>
            </a:r>
            <a:r>
              <a:rPr lang="en-US" altLang="en-US" sz="3200" b="1" dirty="0">
                <a:solidFill>
                  <a:srgbClr val="662046"/>
                </a:solidFill>
                <a:latin typeface="Arial" panose="020B0604020202020204" pitchFamily="34" charset="0"/>
                <a:cs typeface="Arial" panose="020B0604020202020204" pitchFamily="34" charset="0"/>
              </a:rPr>
              <a:t>Mix</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5"/>
          <a:stretch>
            <a:fillRect/>
          </a:stretch>
        </p:blipFill>
        <p:spPr>
          <a:xfrm>
            <a:off x="0" y="0"/>
            <a:ext cx="849614" cy="3373094"/>
          </a:xfrm>
          <a:prstGeom prst="rect">
            <a:avLst/>
          </a:prstGeom>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162" y="731520"/>
            <a:ext cx="7729835" cy="5277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3453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895" y="-64546"/>
            <a:ext cx="8912543" cy="1021977"/>
          </a:xfrm>
        </p:spPr>
        <p:txBody>
          <a:bodyPr>
            <a:normAutofit/>
          </a:bodyPr>
          <a:lstStyle/>
          <a:p>
            <a:pPr algn="l"/>
            <a:r>
              <a:rPr lang="en-US" sz="3200" dirty="0" smtClean="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rPr>
              <a:t>Parameter </a:t>
            </a:r>
            <a:r>
              <a:rPr lang="en-US" sz="3200" dirty="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rPr>
              <a:t>Matrix</a:t>
            </a:r>
            <a:endParaRPr lang="en-GB" sz="3200" dirty="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31" name="Rectangle 3"/>
          <p:cNvSpPr txBox="1">
            <a:spLocks noChangeArrowheads="1"/>
          </p:cNvSpPr>
          <p:nvPr/>
        </p:nvSpPr>
        <p:spPr bwMode="auto">
          <a:xfrm>
            <a:off x="849614" y="807110"/>
            <a:ext cx="91440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600">
                <a:solidFill>
                  <a:srgbClr val="5E6A71"/>
                </a:solidFill>
                <a:latin typeface="+mn-lt"/>
                <a:ea typeface="+mn-ea"/>
                <a:cs typeface="+mn-cs"/>
              </a:defRPr>
            </a:lvl1pPr>
            <a:lvl2pPr marL="742950" indent="-285750" algn="l" rtl="0" eaLnBrk="0" fontAlgn="base" hangingPunct="0">
              <a:spcBef>
                <a:spcPct val="20000"/>
              </a:spcBef>
              <a:spcAft>
                <a:spcPct val="0"/>
              </a:spcAft>
              <a:buChar char="–"/>
              <a:defRPr sz="1600">
                <a:solidFill>
                  <a:srgbClr val="5E6A71"/>
                </a:solidFill>
                <a:latin typeface="+mn-lt"/>
                <a:ea typeface="+mn-ea"/>
              </a:defRPr>
            </a:lvl2pPr>
            <a:lvl3pPr marL="1143000" indent="-228600" algn="l" rtl="0" eaLnBrk="0" fontAlgn="base" hangingPunct="0">
              <a:spcBef>
                <a:spcPct val="20000"/>
              </a:spcBef>
              <a:spcAft>
                <a:spcPct val="0"/>
              </a:spcAft>
              <a:buChar char="•"/>
              <a:defRPr sz="1600">
                <a:solidFill>
                  <a:srgbClr val="5E6A71"/>
                </a:solidFill>
                <a:latin typeface="+mn-lt"/>
                <a:ea typeface="+mn-ea"/>
              </a:defRPr>
            </a:lvl3pPr>
            <a:lvl4pPr marL="1600200" indent="-228600" algn="l" rtl="0" eaLnBrk="0" fontAlgn="base" hangingPunct="0">
              <a:spcBef>
                <a:spcPct val="20000"/>
              </a:spcBef>
              <a:spcAft>
                <a:spcPct val="0"/>
              </a:spcAft>
              <a:buChar char="–"/>
              <a:defRPr sz="1600">
                <a:solidFill>
                  <a:srgbClr val="5E6A71"/>
                </a:solidFill>
                <a:latin typeface="+mn-lt"/>
                <a:ea typeface="+mn-ea"/>
              </a:defRPr>
            </a:lvl4pPr>
            <a:lvl5pPr marL="2057400" indent="-228600" algn="l" rtl="0" eaLnBrk="0" fontAlgn="base" hangingPunct="0">
              <a:spcBef>
                <a:spcPct val="20000"/>
              </a:spcBef>
              <a:spcAft>
                <a:spcPct val="0"/>
              </a:spcAft>
              <a:buChar char="»"/>
              <a:defRPr sz="1600">
                <a:solidFill>
                  <a:srgbClr val="5E6A71"/>
                </a:solidFill>
                <a:latin typeface="+mn-lt"/>
                <a:ea typeface="+mn-ea"/>
              </a:defRPr>
            </a:lvl5pPr>
            <a:lvl6pPr marL="2514600" indent="-228600" algn="l" rtl="0" fontAlgn="base">
              <a:spcBef>
                <a:spcPct val="20000"/>
              </a:spcBef>
              <a:spcAft>
                <a:spcPct val="0"/>
              </a:spcAft>
              <a:buChar char="»"/>
              <a:defRPr sz="1600">
                <a:solidFill>
                  <a:srgbClr val="5E6A71"/>
                </a:solidFill>
                <a:latin typeface="+mn-lt"/>
                <a:ea typeface="+mn-ea"/>
              </a:defRPr>
            </a:lvl6pPr>
            <a:lvl7pPr marL="2971800" indent="-228600" algn="l" rtl="0" fontAlgn="base">
              <a:spcBef>
                <a:spcPct val="20000"/>
              </a:spcBef>
              <a:spcAft>
                <a:spcPct val="0"/>
              </a:spcAft>
              <a:buChar char="»"/>
              <a:defRPr sz="1600">
                <a:solidFill>
                  <a:srgbClr val="5E6A71"/>
                </a:solidFill>
                <a:latin typeface="+mn-lt"/>
                <a:ea typeface="+mn-ea"/>
              </a:defRPr>
            </a:lvl7pPr>
            <a:lvl8pPr marL="3429000" indent="-228600" algn="l" rtl="0" fontAlgn="base">
              <a:spcBef>
                <a:spcPct val="20000"/>
              </a:spcBef>
              <a:spcAft>
                <a:spcPct val="0"/>
              </a:spcAft>
              <a:buChar char="»"/>
              <a:defRPr sz="1600">
                <a:solidFill>
                  <a:srgbClr val="5E6A71"/>
                </a:solidFill>
                <a:latin typeface="+mn-lt"/>
                <a:ea typeface="+mn-ea"/>
              </a:defRPr>
            </a:lvl8pPr>
            <a:lvl9pPr marL="3886200" indent="-228600" algn="l" rtl="0" fontAlgn="base">
              <a:spcBef>
                <a:spcPct val="20000"/>
              </a:spcBef>
              <a:spcAft>
                <a:spcPct val="0"/>
              </a:spcAft>
              <a:buChar char="»"/>
              <a:defRPr sz="1600">
                <a:solidFill>
                  <a:srgbClr val="5E6A7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sz="2400" b="0" i="0" u="none" strike="noStrike" kern="0" cap="none" spc="0" normalizeH="0" baseline="0" noProof="0" dirty="0" smtClean="0">
                <a:ln>
                  <a:noFill/>
                </a:ln>
                <a:solidFill>
                  <a:srgbClr val="662046"/>
                </a:solidFill>
                <a:effectLst/>
                <a:uLnTx/>
                <a:uFillTx/>
                <a:latin typeface="Arial"/>
                <a:ea typeface="ＭＳ Ｐゴシック"/>
              </a:rPr>
              <a:t>Summary of all parameters applied to a flight for a selected range of departures</a:t>
            </a:r>
          </a:p>
        </p:txBody>
      </p:sp>
      <p:pic>
        <p:nvPicPr>
          <p:cNvPr id="3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824" y="1753843"/>
            <a:ext cx="9148001" cy="3334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3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895" y="-64546"/>
            <a:ext cx="8912543" cy="1021977"/>
          </a:xfrm>
        </p:spPr>
        <p:txBody>
          <a:bodyPr>
            <a:normAutofit/>
          </a:bodyPr>
          <a:lstStyle/>
          <a:p>
            <a:pPr algn="l"/>
            <a:r>
              <a:rPr lang="en-US" sz="3200" dirty="0" smtClean="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rPr>
              <a:t>Alerts</a:t>
            </a:r>
            <a:endParaRPr lang="en-GB" sz="3200" dirty="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31" name="Rectangle 3"/>
          <p:cNvSpPr txBox="1">
            <a:spLocks noChangeArrowheads="1"/>
          </p:cNvSpPr>
          <p:nvPr/>
        </p:nvSpPr>
        <p:spPr bwMode="auto">
          <a:xfrm>
            <a:off x="849614" y="807110"/>
            <a:ext cx="9144000" cy="66156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600">
                <a:solidFill>
                  <a:srgbClr val="5E6A71"/>
                </a:solidFill>
                <a:latin typeface="+mn-lt"/>
                <a:ea typeface="+mn-ea"/>
                <a:cs typeface="+mn-cs"/>
              </a:defRPr>
            </a:lvl1pPr>
            <a:lvl2pPr marL="742950" indent="-285750" algn="l" rtl="0" eaLnBrk="0" fontAlgn="base" hangingPunct="0">
              <a:spcBef>
                <a:spcPct val="20000"/>
              </a:spcBef>
              <a:spcAft>
                <a:spcPct val="0"/>
              </a:spcAft>
              <a:buChar char="–"/>
              <a:defRPr sz="1600">
                <a:solidFill>
                  <a:srgbClr val="5E6A71"/>
                </a:solidFill>
                <a:latin typeface="+mn-lt"/>
                <a:ea typeface="+mn-ea"/>
              </a:defRPr>
            </a:lvl2pPr>
            <a:lvl3pPr marL="1143000" indent="-228600" algn="l" rtl="0" eaLnBrk="0" fontAlgn="base" hangingPunct="0">
              <a:spcBef>
                <a:spcPct val="20000"/>
              </a:spcBef>
              <a:spcAft>
                <a:spcPct val="0"/>
              </a:spcAft>
              <a:buChar char="•"/>
              <a:defRPr sz="1600">
                <a:solidFill>
                  <a:srgbClr val="5E6A71"/>
                </a:solidFill>
                <a:latin typeface="+mn-lt"/>
                <a:ea typeface="+mn-ea"/>
              </a:defRPr>
            </a:lvl3pPr>
            <a:lvl4pPr marL="1600200" indent="-228600" algn="l" rtl="0" eaLnBrk="0" fontAlgn="base" hangingPunct="0">
              <a:spcBef>
                <a:spcPct val="20000"/>
              </a:spcBef>
              <a:spcAft>
                <a:spcPct val="0"/>
              </a:spcAft>
              <a:buChar char="–"/>
              <a:defRPr sz="1600">
                <a:solidFill>
                  <a:srgbClr val="5E6A71"/>
                </a:solidFill>
                <a:latin typeface="+mn-lt"/>
                <a:ea typeface="+mn-ea"/>
              </a:defRPr>
            </a:lvl4pPr>
            <a:lvl5pPr marL="2057400" indent="-228600" algn="l" rtl="0" eaLnBrk="0" fontAlgn="base" hangingPunct="0">
              <a:spcBef>
                <a:spcPct val="20000"/>
              </a:spcBef>
              <a:spcAft>
                <a:spcPct val="0"/>
              </a:spcAft>
              <a:buChar char="»"/>
              <a:defRPr sz="1600">
                <a:solidFill>
                  <a:srgbClr val="5E6A71"/>
                </a:solidFill>
                <a:latin typeface="+mn-lt"/>
                <a:ea typeface="+mn-ea"/>
              </a:defRPr>
            </a:lvl5pPr>
            <a:lvl6pPr marL="2514600" indent="-228600" algn="l" rtl="0" fontAlgn="base">
              <a:spcBef>
                <a:spcPct val="20000"/>
              </a:spcBef>
              <a:spcAft>
                <a:spcPct val="0"/>
              </a:spcAft>
              <a:buChar char="»"/>
              <a:defRPr sz="1600">
                <a:solidFill>
                  <a:srgbClr val="5E6A71"/>
                </a:solidFill>
                <a:latin typeface="+mn-lt"/>
                <a:ea typeface="+mn-ea"/>
              </a:defRPr>
            </a:lvl6pPr>
            <a:lvl7pPr marL="2971800" indent="-228600" algn="l" rtl="0" fontAlgn="base">
              <a:spcBef>
                <a:spcPct val="20000"/>
              </a:spcBef>
              <a:spcAft>
                <a:spcPct val="0"/>
              </a:spcAft>
              <a:buChar char="»"/>
              <a:defRPr sz="1600">
                <a:solidFill>
                  <a:srgbClr val="5E6A71"/>
                </a:solidFill>
                <a:latin typeface="+mn-lt"/>
                <a:ea typeface="+mn-ea"/>
              </a:defRPr>
            </a:lvl7pPr>
            <a:lvl8pPr marL="3429000" indent="-228600" algn="l" rtl="0" fontAlgn="base">
              <a:spcBef>
                <a:spcPct val="20000"/>
              </a:spcBef>
              <a:spcAft>
                <a:spcPct val="0"/>
              </a:spcAft>
              <a:buChar char="»"/>
              <a:defRPr sz="1600">
                <a:solidFill>
                  <a:srgbClr val="5E6A71"/>
                </a:solidFill>
                <a:latin typeface="+mn-lt"/>
                <a:ea typeface="+mn-ea"/>
              </a:defRPr>
            </a:lvl8pPr>
            <a:lvl9pPr marL="3886200" indent="-228600" algn="l" rtl="0" fontAlgn="base">
              <a:spcBef>
                <a:spcPct val="20000"/>
              </a:spcBef>
              <a:spcAft>
                <a:spcPct val="0"/>
              </a:spcAft>
              <a:buChar char="»"/>
              <a:defRPr sz="1600">
                <a:solidFill>
                  <a:srgbClr val="5E6A71"/>
                </a:solidFill>
                <a:latin typeface="+mn-lt"/>
                <a:ea typeface="+mn-ea"/>
              </a:defRPr>
            </a:lvl9pPr>
          </a:lstStyle>
          <a:p>
            <a:pPr lvl="1" algn="just" eaLnBrk="1" hangingPunct="1"/>
            <a:r>
              <a:rPr lang="en-US" altLang="en-US" sz="2400" kern="0" dirty="0">
                <a:solidFill>
                  <a:srgbClr val="662046"/>
                </a:solidFill>
                <a:latin typeface="Arial"/>
                <a:ea typeface="ＭＳ Ｐゴシック"/>
              </a:rPr>
              <a:t>Alerts are defined using the available Metrics.</a:t>
            </a:r>
          </a:p>
          <a:p>
            <a:pPr lvl="1" algn="just" eaLnBrk="1" hangingPunct="1"/>
            <a:r>
              <a:rPr lang="en-US" altLang="en-US" sz="2400" kern="0" dirty="0">
                <a:solidFill>
                  <a:srgbClr val="662046"/>
                </a:solidFill>
                <a:latin typeface="Arial"/>
                <a:ea typeface="ＭＳ Ｐゴシック"/>
              </a:rPr>
              <a:t>Alert Types</a:t>
            </a:r>
          </a:p>
          <a:p>
            <a:pPr lvl="2" algn="just" eaLnBrk="1" hangingPunct="1"/>
            <a:r>
              <a:rPr lang="en-US" altLang="en-US" sz="2400" kern="0" dirty="0">
                <a:solidFill>
                  <a:srgbClr val="662046"/>
                </a:solidFill>
                <a:latin typeface="Arial"/>
                <a:ea typeface="ＭＳ Ｐゴシック"/>
              </a:rPr>
              <a:t>Created by team</a:t>
            </a:r>
          </a:p>
          <a:p>
            <a:pPr lvl="2" algn="just" eaLnBrk="1" hangingPunct="1"/>
            <a:r>
              <a:rPr lang="en-US" altLang="en-US" sz="2400" kern="0" dirty="0">
                <a:solidFill>
                  <a:srgbClr val="662046"/>
                </a:solidFill>
                <a:latin typeface="Arial"/>
                <a:ea typeface="ＭＳ Ｐゴシック"/>
              </a:rPr>
              <a:t>Entered by System Administrator</a:t>
            </a:r>
          </a:p>
          <a:p>
            <a:pPr lvl="2" algn="just" eaLnBrk="1" hangingPunct="1"/>
            <a:r>
              <a:rPr lang="en-US" altLang="en-US" sz="2400" kern="0" dirty="0">
                <a:solidFill>
                  <a:srgbClr val="662046"/>
                </a:solidFill>
                <a:latin typeface="Arial"/>
                <a:ea typeface="ＭＳ Ｐゴシック"/>
              </a:rPr>
              <a:t>Many alerts may be created but only six selected as critical alerts</a:t>
            </a:r>
          </a:p>
          <a:p>
            <a:pPr lvl="1" algn="just" eaLnBrk="1" hangingPunct="1"/>
            <a:endParaRPr lang="en-US" altLang="en-US" sz="2400" kern="0" dirty="0">
              <a:solidFill>
                <a:srgbClr val="662046"/>
              </a:solidFill>
              <a:latin typeface="Arial"/>
              <a:ea typeface="ＭＳ Ｐゴシック"/>
            </a:endParaRPr>
          </a:p>
          <a:p>
            <a:pPr lvl="1" algn="just" eaLnBrk="1" hangingPunct="1"/>
            <a:r>
              <a:rPr lang="en-US" altLang="en-US" sz="2400" kern="0" dirty="0">
                <a:solidFill>
                  <a:srgbClr val="662046"/>
                </a:solidFill>
                <a:latin typeface="Arial"/>
                <a:ea typeface="ＭＳ Ｐゴシック"/>
              </a:rPr>
              <a:t>Alert Definitions</a:t>
            </a:r>
          </a:p>
          <a:p>
            <a:pPr lvl="2" algn="just" eaLnBrk="1" hangingPunct="1"/>
            <a:r>
              <a:rPr lang="en-US" altLang="en-US" sz="2400" kern="0" dirty="0">
                <a:solidFill>
                  <a:srgbClr val="662046"/>
                </a:solidFill>
                <a:latin typeface="Arial"/>
                <a:ea typeface="ＭＳ Ｐゴシック"/>
              </a:rPr>
              <a:t>Created by Analysts</a:t>
            </a:r>
          </a:p>
          <a:p>
            <a:pPr lvl="2" algn="just" eaLnBrk="1" hangingPunct="1"/>
            <a:r>
              <a:rPr lang="en-US" altLang="en-US" sz="2400" kern="0" dirty="0">
                <a:solidFill>
                  <a:srgbClr val="662046"/>
                </a:solidFill>
                <a:latin typeface="Arial"/>
                <a:ea typeface="ＭＳ Ｐゴシック"/>
              </a:rPr>
              <a:t>Linked to flights by Analysts</a:t>
            </a:r>
          </a:p>
          <a:p>
            <a:pPr lvl="1" algn="just" eaLnBrk="1" hangingPunct="1"/>
            <a:endParaRPr lang="en-US" altLang="en-US" sz="2400" kern="0" dirty="0">
              <a:solidFill>
                <a:srgbClr val="662046"/>
              </a:solidFill>
              <a:latin typeface="Arial"/>
              <a:ea typeface="ＭＳ Ｐゴシック"/>
            </a:endParaRPr>
          </a:p>
          <a:p>
            <a:pPr lvl="1" algn="just" eaLnBrk="1" hangingPunct="1"/>
            <a:r>
              <a:rPr lang="en-US" altLang="en-US" sz="2400" kern="0" dirty="0">
                <a:solidFill>
                  <a:srgbClr val="662046"/>
                </a:solidFill>
                <a:latin typeface="Arial"/>
                <a:ea typeface="ＭＳ Ｐゴシック"/>
              </a:rPr>
              <a:t>Alerts can be viewed in the Alert Summary Screen</a:t>
            </a:r>
          </a:p>
          <a:p>
            <a:pPr marL="342900" marR="0" lvl="0" indent="-342900" algn="just" defTabSz="914400" rtl="0" eaLnBrk="1" fontAlgn="base" latinLnBrk="0" hangingPunct="1">
              <a:lnSpc>
                <a:spcPct val="90000"/>
              </a:lnSpc>
              <a:spcBef>
                <a:spcPct val="20000"/>
              </a:spcBef>
              <a:spcAft>
                <a:spcPct val="0"/>
              </a:spcAft>
              <a:buClrTx/>
              <a:buSzTx/>
              <a:buFontTx/>
              <a:buNone/>
              <a:tabLst/>
              <a:defRPr/>
            </a:pPr>
            <a:endParaRPr kumimoji="0" lang="en-US" sz="2400" b="0" i="0" u="none" strike="noStrike" kern="0" cap="none" spc="0" normalizeH="0" baseline="0" noProof="0" dirty="0" smtClean="0">
              <a:ln>
                <a:noFill/>
              </a:ln>
              <a:solidFill>
                <a:srgbClr val="662046"/>
              </a:solidFill>
              <a:effectLst/>
              <a:uLnTx/>
              <a:uFillTx/>
              <a:latin typeface="Arial"/>
              <a:ea typeface="ＭＳ Ｐゴシック"/>
            </a:endParaRPr>
          </a:p>
        </p:txBody>
      </p:sp>
    </p:spTree>
    <p:extLst>
      <p:ext uri="{BB962C8B-B14F-4D97-AF65-F5344CB8AC3E}">
        <p14:creationId xmlns:p14="http://schemas.microsoft.com/office/powerpoint/2010/main" val="412695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animEffect transition="in" filter="fade">
                                      <p:cBhvr>
                                        <p:cTn id="11" dur="500"/>
                                        <p:tgtEl>
                                          <p:spTgt spid="3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
                                            <p:txEl>
                                              <p:pRg st="2" end="2"/>
                                            </p:txEl>
                                          </p:spTgt>
                                        </p:tgtEl>
                                        <p:attrNameLst>
                                          <p:attrName>style.visibility</p:attrName>
                                        </p:attrNameLst>
                                      </p:cBhvr>
                                      <p:to>
                                        <p:strVal val="visible"/>
                                      </p:to>
                                    </p:set>
                                    <p:animEffect transition="in" filter="fade">
                                      <p:cBhvr>
                                        <p:cTn id="16" dur="500"/>
                                        <p:tgtEl>
                                          <p:spTgt spid="31">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animEffect transition="in" filter="fade">
                                      <p:cBhvr>
                                        <p:cTn id="19" dur="500"/>
                                        <p:tgtEl>
                                          <p:spTgt spid="31">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xEl>
                                              <p:pRg st="4" end="4"/>
                                            </p:txEl>
                                          </p:spTgt>
                                        </p:tgtEl>
                                        <p:attrNameLst>
                                          <p:attrName>style.visibility</p:attrName>
                                        </p:attrNameLst>
                                      </p:cBhvr>
                                      <p:to>
                                        <p:strVal val="visible"/>
                                      </p:to>
                                    </p:set>
                                    <p:animEffect transition="in" filter="fade">
                                      <p:cBhvr>
                                        <p:cTn id="22" dur="500"/>
                                        <p:tgtEl>
                                          <p:spTgt spid="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xEl>
                                              <p:pRg st="6" end="6"/>
                                            </p:txEl>
                                          </p:spTgt>
                                        </p:tgtEl>
                                        <p:attrNameLst>
                                          <p:attrName>style.visibility</p:attrName>
                                        </p:attrNameLst>
                                      </p:cBhvr>
                                      <p:to>
                                        <p:strVal val="visible"/>
                                      </p:to>
                                    </p:set>
                                    <p:animEffect transition="in" filter="fade">
                                      <p:cBhvr>
                                        <p:cTn id="27" dur="500"/>
                                        <p:tgtEl>
                                          <p:spTgt spid="3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xEl>
                                              <p:pRg st="7" end="7"/>
                                            </p:txEl>
                                          </p:spTgt>
                                        </p:tgtEl>
                                        <p:attrNameLst>
                                          <p:attrName>style.visibility</p:attrName>
                                        </p:attrNameLst>
                                      </p:cBhvr>
                                      <p:to>
                                        <p:strVal val="visible"/>
                                      </p:to>
                                    </p:set>
                                    <p:animEffect transition="in" filter="fade">
                                      <p:cBhvr>
                                        <p:cTn id="32" dur="500"/>
                                        <p:tgtEl>
                                          <p:spTgt spid="31">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xEl>
                                              <p:pRg st="8" end="8"/>
                                            </p:txEl>
                                          </p:spTgt>
                                        </p:tgtEl>
                                        <p:attrNameLst>
                                          <p:attrName>style.visibility</p:attrName>
                                        </p:attrNameLst>
                                      </p:cBhvr>
                                      <p:to>
                                        <p:strVal val="visible"/>
                                      </p:to>
                                    </p:set>
                                    <p:animEffect transition="in" filter="fade">
                                      <p:cBhvr>
                                        <p:cTn id="35" dur="500"/>
                                        <p:tgtEl>
                                          <p:spTgt spid="31">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xEl>
                                              <p:pRg st="10" end="10"/>
                                            </p:txEl>
                                          </p:spTgt>
                                        </p:tgtEl>
                                        <p:attrNameLst>
                                          <p:attrName>style.visibility</p:attrName>
                                        </p:attrNameLst>
                                      </p:cBhvr>
                                      <p:to>
                                        <p:strVal val="visible"/>
                                      </p:to>
                                    </p:set>
                                    <p:animEffect transition="in" filter="fade">
                                      <p:cBhvr>
                                        <p:cTn id="40" dur="500"/>
                                        <p:tgtEl>
                                          <p:spTgt spid="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319391"/>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163" y="683765"/>
            <a:ext cx="7681200" cy="5635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915895" y="-64546"/>
            <a:ext cx="8912543" cy="1021977"/>
          </a:xfrm>
        </p:spPr>
        <p:txBody>
          <a:bodyPr>
            <a:normAutofit/>
          </a:bodyPr>
          <a:lstStyle/>
          <a:p>
            <a:pPr algn="l"/>
            <a:r>
              <a:rPr lang="en-US" sz="3200" dirty="0" smtClean="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rPr>
              <a:t>Active Optimizer Alerts</a:t>
            </a:r>
            <a:endParaRPr lang="en-GB" sz="3200" dirty="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6345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defTabSz="914400" fontAlgn="base">
              <a:spcAft>
                <a:spcPct val="0"/>
              </a:spcAft>
              <a:defRPr/>
            </a:pPr>
            <a:r>
              <a:rPr lang="en-US" sz="3200" dirty="0">
                <a:solidFill>
                  <a:srgbClr val="662046"/>
                </a:solidFill>
                <a:latin typeface="Arial" panose="020B0604020202020204" pitchFamily="34" charset="0"/>
                <a:ea typeface="ＭＳ Ｐゴシック" pitchFamily="34" charset="-128"/>
                <a:cs typeface="Arial" panose="020B0604020202020204" pitchFamily="34" charset="0"/>
              </a:rPr>
              <a:t>Leg Re-Optimization</a:t>
            </a:r>
          </a:p>
        </p:txBody>
      </p:sp>
      <p:sp>
        <p:nvSpPr>
          <p:cNvPr id="3" name="Content Placeholder 2"/>
          <p:cNvSpPr>
            <a:spLocks noGrp="1"/>
          </p:cNvSpPr>
          <p:nvPr>
            <p:ph idx="1"/>
          </p:nvPr>
        </p:nvSpPr>
        <p:spPr>
          <a:xfrm>
            <a:off x="849614" y="1066800"/>
            <a:ext cx="8912543" cy="5499562"/>
          </a:xfrm>
        </p:spPr>
        <p:txBody>
          <a:bodyPr>
            <a:noAutofit/>
          </a:bodyPr>
          <a:lstStyle/>
          <a:p>
            <a:pPr algn="just">
              <a:buNone/>
            </a:pPr>
            <a:r>
              <a:rPr lang="en-US" sz="2400" dirty="0">
                <a:solidFill>
                  <a:srgbClr val="662046"/>
                </a:solidFill>
                <a:latin typeface="Arial" panose="020B0604020202020204" pitchFamily="34" charset="0"/>
                <a:cs typeface="Arial" panose="020B0604020202020204" pitchFamily="34" charset="0"/>
              </a:rPr>
              <a:t>Trigger(s) </a:t>
            </a:r>
          </a:p>
          <a:p>
            <a:pPr lvl="1" algn="just"/>
            <a:r>
              <a:rPr lang="en-US" sz="2400" dirty="0">
                <a:solidFill>
                  <a:srgbClr val="662046"/>
                </a:solidFill>
                <a:latin typeface="Arial" panose="020B0604020202020204" pitchFamily="34" charset="0"/>
                <a:cs typeface="Arial" panose="020B0604020202020204" pitchFamily="34" charset="0"/>
              </a:rPr>
              <a:t>That require parameter/ link setting</a:t>
            </a:r>
          </a:p>
          <a:p>
            <a:pPr lvl="2" algn="just">
              <a:buFont typeface="Wingdings" panose="05000000000000000000" pitchFamily="2" charset="2"/>
              <a:buChar char="Ø"/>
            </a:pPr>
            <a:r>
              <a:rPr lang="en-US" dirty="0">
                <a:solidFill>
                  <a:srgbClr val="662046"/>
                </a:solidFill>
                <a:latin typeface="Arial" panose="020B0604020202020204" pitchFamily="34" charset="0"/>
                <a:cs typeface="Arial" panose="020B0604020202020204" pitchFamily="34" charset="0"/>
              </a:rPr>
              <a:t>Capacity Change</a:t>
            </a:r>
          </a:p>
          <a:p>
            <a:pPr lvl="2" algn="just">
              <a:buFont typeface="Wingdings" panose="05000000000000000000" pitchFamily="2" charset="2"/>
              <a:buChar char="Ø"/>
            </a:pPr>
            <a:r>
              <a:rPr lang="en-US" dirty="0">
                <a:solidFill>
                  <a:srgbClr val="662046"/>
                </a:solidFill>
                <a:latin typeface="Arial" panose="020B0604020202020204" pitchFamily="34" charset="0"/>
                <a:cs typeface="Arial" panose="020B0604020202020204" pitchFamily="34" charset="0"/>
              </a:rPr>
              <a:t>Demand Change</a:t>
            </a:r>
          </a:p>
          <a:p>
            <a:pPr lvl="2" algn="just">
              <a:buFont typeface="Wingdings" panose="05000000000000000000" pitchFamily="2" charset="2"/>
              <a:buChar char="Ø"/>
            </a:pPr>
            <a:r>
              <a:rPr lang="en-US" dirty="0">
                <a:solidFill>
                  <a:srgbClr val="662046"/>
                </a:solidFill>
                <a:latin typeface="Arial" panose="020B0604020202020204" pitchFamily="34" charset="0"/>
                <a:cs typeface="Arial" panose="020B0604020202020204" pitchFamily="34" charset="0"/>
              </a:rPr>
              <a:t>Show-up forecast change</a:t>
            </a:r>
          </a:p>
          <a:p>
            <a:pPr lvl="2" algn="just"/>
            <a:endParaRPr lang="en-US" dirty="0">
              <a:solidFill>
                <a:srgbClr val="662046"/>
              </a:solidFill>
              <a:latin typeface="Arial" panose="020B0604020202020204" pitchFamily="34" charset="0"/>
              <a:cs typeface="Arial" panose="020B0604020202020204" pitchFamily="34" charset="0"/>
            </a:endParaRPr>
          </a:p>
          <a:p>
            <a:pPr lvl="1" algn="just"/>
            <a:r>
              <a:rPr lang="en-US" sz="2400" dirty="0">
                <a:solidFill>
                  <a:srgbClr val="662046"/>
                </a:solidFill>
                <a:latin typeface="Arial" panose="020B0604020202020204" pitchFamily="34" charset="0"/>
                <a:cs typeface="Arial" panose="020B0604020202020204" pitchFamily="34" charset="0"/>
              </a:rPr>
              <a:t>That do not require any parameter setting</a:t>
            </a:r>
          </a:p>
          <a:p>
            <a:pPr lvl="2" algn="just">
              <a:buFont typeface="Wingdings" panose="05000000000000000000" pitchFamily="2" charset="2"/>
              <a:buChar char="Ø"/>
            </a:pPr>
            <a:r>
              <a:rPr lang="en-US" dirty="0">
                <a:solidFill>
                  <a:srgbClr val="662046"/>
                </a:solidFill>
                <a:latin typeface="Arial" panose="020B0604020202020204" pitchFamily="34" charset="0"/>
                <a:cs typeface="Arial" panose="020B0604020202020204" pitchFamily="34" charset="0"/>
              </a:rPr>
              <a:t>Equipment Change</a:t>
            </a:r>
          </a:p>
          <a:p>
            <a:pPr lvl="2" algn="just">
              <a:buFont typeface="Wingdings" panose="05000000000000000000" pitchFamily="2" charset="2"/>
              <a:buChar char="Ø"/>
            </a:pPr>
            <a:r>
              <a:rPr lang="en-US" dirty="0">
                <a:solidFill>
                  <a:srgbClr val="662046"/>
                </a:solidFill>
                <a:latin typeface="Arial" panose="020B0604020202020204" pitchFamily="34" charset="0"/>
                <a:cs typeface="Arial" panose="020B0604020202020204" pitchFamily="34" charset="0"/>
              </a:rPr>
              <a:t>New Flight</a:t>
            </a:r>
          </a:p>
          <a:p>
            <a:pPr lvl="2" algn="just">
              <a:buFont typeface="Wingdings" panose="05000000000000000000" pitchFamily="2" charset="2"/>
              <a:buChar char="Ø"/>
            </a:pPr>
            <a:r>
              <a:rPr lang="en-US" dirty="0">
                <a:solidFill>
                  <a:srgbClr val="662046"/>
                </a:solidFill>
                <a:latin typeface="Arial" panose="020B0604020202020204" pitchFamily="34" charset="0"/>
                <a:cs typeface="Arial" panose="020B0604020202020204" pitchFamily="34" charset="0"/>
              </a:rPr>
              <a:t>New Flight Leg</a:t>
            </a:r>
          </a:p>
          <a:p>
            <a:pPr lvl="2" algn="just">
              <a:buFont typeface="Wingdings" panose="05000000000000000000" pitchFamily="2" charset="2"/>
              <a:buChar char="Ø"/>
            </a:pPr>
            <a:r>
              <a:rPr lang="en-US" dirty="0">
                <a:solidFill>
                  <a:srgbClr val="662046"/>
                </a:solidFill>
                <a:latin typeface="Arial" panose="020B0604020202020204" pitchFamily="34" charset="0"/>
                <a:cs typeface="Arial" panose="020B0604020202020204" pitchFamily="34" charset="0"/>
              </a:rPr>
              <a:t>Leg deleted from existing flight</a:t>
            </a: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Tree>
    <p:extLst>
      <p:ext uri="{BB962C8B-B14F-4D97-AF65-F5344CB8AC3E}">
        <p14:creationId xmlns:p14="http://schemas.microsoft.com/office/powerpoint/2010/main" val="35794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5029" y="1686547"/>
            <a:ext cx="4874865" cy="4729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6"/>
          <p:cNvSpPr txBox="1">
            <a:spLocks noChangeArrowheads="1"/>
          </p:cNvSpPr>
          <p:nvPr/>
        </p:nvSpPr>
        <p:spPr bwMode="auto">
          <a:xfrm>
            <a:off x="1340603" y="1071349"/>
            <a:ext cx="5757863" cy="400110"/>
          </a:xfrm>
          <a:prstGeom prst="rect">
            <a:avLst/>
          </a:prstGeom>
          <a:solidFill>
            <a:schemeClr val="bg1"/>
          </a:solidFill>
          <a:ln w="28575">
            <a:solidFill>
              <a:srgbClr val="FF0000"/>
            </a:solidFill>
            <a:miter lim="800000"/>
            <a:headEnd/>
            <a:tailEnd/>
          </a:ln>
        </p:spPr>
        <p:txBody>
          <a:bodyPr>
            <a:spAutoFit/>
          </a:bodyPr>
          <a:lstStyle/>
          <a:p>
            <a:pPr eaLnBrk="1" hangingPunct="1">
              <a:defRPr/>
            </a:pPr>
            <a:r>
              <a:rPr lang="en-US" sz="2000" dirty="0" smtClean="0">
                <a:solidFill>
                  <a:srgbClr val="662046"/>
                </a:solidFill>
                <a:latin typeface="Arial" panose="020B0604020202020204" pitchFamily="34" charset="0"/>
                <a:cs typeface="Arial" panose="020B0604020202020204" pitchFamily="34" charset="0"/>
              </a:rPr>
              <a:t>1 – Create An Alert Type.</a:t>
            </a:r>
            <a:endParaRPr lang="en-US" sz="2000" dirty="0">
              <a:solidFill>
                <a:srgbClr val="662046"/>
              </a:solidFill>
              <a:latin typeface="Arial" panose="020B0604020202020204" pitchFamily="34" charset="0"/>
              <a:cs typeface="Arial" panose="020B0604020202020204" pitchFamily="34" charset="0"/>
            </a:endParaRPr>
          </a:p>
        </p:txBody>
      </p:sp>
      <p:sp>
        <p:nvSpPr>
          <p:cNvPr id="9" name="Title 1"/>
          <p:cNvSpPr>
            <a:spLocks noGrp="1"/>
          </p:cNvSpPr>
          <p:nvPr>
            <p:ph type="title"/>
          </p:nvPr>
        </p:nvSpPr>
        <p:spPr>
          <a:xfrm>
            <a:off x="915895" y="-64546"/>
            <a:ext cx="8912543" cy="1021977"/>
          </a:xfrm>
        </p:spPr>
        <p:txBody>
          <a:bodyPr>
            <a:normAutofit/>
          </a:bodyPr>
          <a:lstStyle/>
          <a:p>
            <a:pPr algn="l"/>
            <a:r>
              <a:rPr lang="en-US" sz="3200" dirty="0" smtClean="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rPr>
              <a:t>Alert Types</a:t>
            </a:r>
            <a:endParaRPr lang="en-GB" sz="3200" dirty="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5383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1561723"/>
            <a:ext cx="5938239" cy="4795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 Box 6"/>
          <p:cNvSpPr txBox="1">
            <a:spLocks noChangeArrowheads="1"/>
          </p:cNvSpPr>
          <p:nvPr/>
        </p:nvSpPr>
        <p:spPr bwMode="auto">
          <a:xfrm>
            <a:off x="872074" y="1084674"/>
            <a:ext cx="5757863" cy="400110"/>
          </a:xfrm>
          <a:prstGeom prst="rect">
            <a:avLst/>
          </a:prstGeom>
          <a:solidFill>
            <a:schemeClr val="bg1"/>
          </a:solidFill>
          <a:ln w="28575">
            <a:solidFill>
              <a:srgbClr val="FF0000"/>
            </a:solidFill>
            <a:miter lim="800000"/>
            <a:headEnd/>
            <a:tailEnd/>
          </a:ln>
        </p:spPr>
        <p:txBody>
          <a:bodyPr>
            <a:spAutoFit/>
          </a:bodyPr>
          <a:lstStyle/>
          <a:p>
            <a:pPr eaLnBrk="1" hangingPunct="1">
              <a:defRPr/>
            </a:pPr>
            <a:r>
              <a:rPr lang="en-US" sz="2000" dirty="0" smtClean="0">
                <a:solidFill>
                  <a:srgbClr val="662046"/>
                </a:solidFill>
                <a:latin typeface="Arial" panose="020B0604020202020204" pitchFamily="34" charset="0"/>
                <a:cs typeface="Arial" panose="020B0604020202020204" pitchFamily="34" charset="0"/>
              </a:rPr>
              <a:t>2 – Create Alert Definition for the Alert Type</a:t>
            </a:r>
            <a:endParaRPr lang="en-US" sz="2000" dirty="0">
              <a:solidFill>
                <a:srgbClr val="662046"/>
              </a:solidFill>
              <a:latin typeface="Arial" panose="020B0604020202020204" pitchFamily="34" charset="0"/>
              <a:cs typeface="Arial" panose="020B0604020202020204" pitchFamily="34" charset="0"/>
            </a:endParaRPr>
          </a:p>
        </p:txBody>
      </p:sp>
      <p:sp>
        <p:nvSpPr>
          <p:cNvPr id="10" name="Title 1"/>
          <p:cNvSpPr>
            <a:spLocks noGrp="1"/>
          </p:cNvSpPr>
          <p:nvPr>
            <p:ph type="title"/>
          </p:nvPr>
        </p:nvSpPr>
        <p:spPr>
          <a:xfrm>
            <a:off x="915895" y="-64546"/>
            <a:ext cx="8912543" cy="1021977"/>
          </a:xfrm>
        </p:spPr>
        <p:txBody>
          <a:bodyPr>
            <a:normAutofit/>
          </a:bodyPr>
          <a:lstStyle/>
          <a:p>
            <a:pPr algn="l"/>
            <a:r>
              <a:rPr lang="en-US" sz="3200" dirty="0" smtClean="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rPr>
              <a:t>Alert Definition</a:t>
            </a:r>
            <a:endParaRPr lang="en-GB" sz="3200" dirty="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68285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5" name="Title 1"/>
          <p:cNvSpPr txBox="1">
            <a:spLocks/>
          </p:cNvSpPr>
          <p:nvPr/>
        </p:nvSpPr>
        <p:spPr>
          <a:xfrm>
            <a:off x="833202" y="1"/>
            <a:ext cx="7772400" cy="980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200" b="1" dirty="0" smtClean="0">
                <a:solidFill>
                  <a:srgbClr val="662046"/>
                </a:solidFill>
                <a:latin typeface="Arial" panose="020B0604020202020204" pitchFamily="34" charset="0"/>
                <a:cs typeface="Arial" panose="020B0604020202020204" pitchFamily="34" charset="0"/>
              </a:rPr>
              <a:t>Critical Flight List</a:t>
            </a:r>
            <a:endParaRPr lang="en-GB" sz="3200" b="1" dirty="0">
              <a:solidFill>
                <a:srgbClr val="662046"/>
              </a:solidFill>
              <a:latin typeface="Arial" panose="020B0604020202020204" pitchFamily="34" charset="0"/>
              <a:cs typeface="Arial" panose="020B0604020202020204" pitchFamily="34" charset="0"/>
            </a:endParaRPr>
          </a:p>
        </p:txBody>
      </p:sp>
      <p:sp>
        <p:nvSpPr>
          <p:cNvPr id="2" name="Rectangle 1"/>
          <p:cNvSpPr/>
          <p:nvPr/>
        </p:nvSpPr>
        <p:spPr>
          <a:xfrm>
            <a:off x="849614" y="1098247"/>
            <a:ext cx="8412720" cy="3816429"/>
          </a:xfrm>
          <a:prstGeom prst="rect">
            <a:avLst/>
          </a:prstGeom>
        </p:spPr>
        <p:txBody>
          <a:bodyPr wrap="square">
            <a:spAutoFit/>
          </a:bodyPr>
          <a:lstStyle/>
          <a:p>
            <a:pPr algn="just"/>
            <a:r>
              <a:rPr lang="en-US" altLang="en-US" sz="2200" dirty="0">
                <a:solidFill>
                  <a:srgbClr val="662046"/>
                </a:solidFill>
                <a:latin typeface="Arial" panose="020B0604020202020204" pitchFamily="34" charset="0"/>
                <a:cs typeface="Arial" panose="020B0604020202020204" pitchFamily="34" charset="0"/>
              </a:rPr>
              <a:t>Contains vital information about flights that have critical alerts.</a:t>
            </a:r>
          </a:p>
          <a:p>
            <a:pPr algn="just">
              <a:buFont typeface="Wingdings" pitchFamily="2" charset="2"/>
              <a:buChar char="q"/>
            </a:pPr>
            <a:endParaRPr lang="en-US" altLang="en-US" sz="2200" dirty="0">
              <a:solidFill>
                <a:srgbClr val="662046"/>
              </a:solidFill>
              <a:latin typeface="Arial" panose="020B0604020202020204" pitchFamily="34" charset="0"/>
              <a:cs typeface="Arial" panose="020B0604020202020204" pitchFamily="34" charset="0"/>
            </a:endParaRPr>
          </a:p>
          <a:p>
            <a:pPr algn="just"/>
            <a:r>
              <a:rPr lang="en-US" altLang="en-US" sz="2200" dirty="0">
                <a:solidFill>
                  <a:srgbClr val="662046"/>
                </a:solidFill>
                <a:latin typeface="Arial" panose="020B0604020202020204" pitchFamily="34" charset="0"/>
                <a:cs typeface="Arial" panose="020B0604020202020204" pitchFamily="34" charset="0"/>
              </a:rPr>
              <a:t>- Use this screen to review flights that are outside normal expected thresholds.</a:t>
            </a:r>
          </a:p>
          <a:p>
            <a:pPr algn="just">
              <a:buFont typeface="Wingdings" pitchFamily="2" charset="2"/>
              <a:buChar char="q"/>
            </a:pPr>
            <a:endParaRPr lang="en-US" altLang="en-US" sz="2200" dirty="0">
              <a:solidFill>
                <a:srgbClr val="662046"/>
              </a:solidFill>
              <a:latin typeface="Arial" panose="020B0604020202020204" pitchFamily="34" charset="0"/>
              <a:cs typeface="Arial" panose="020B0604020202020204" pitchFamily="34" charset="0"/>
            </a:endParaRPr>
          </a:p>
          <a:p>
            <a:pPr algn="just"/>
            <a:r>
              <a:rPr lang="en-US" altLang="en-US" sz="2200" dirty="0">
                <a:solidFill>
                  <a:srgbClr val="662046"/>
                </a:solidFill>
                <a:latin typeface="Arial" panose="020B0604020202020204" pitchFamily="34" charset="0"/>
                <a:cs typeface="Arial" panose="020B0604020202020204" pitchFamily="34" charset="0"/>
              </a:rPr>
              <a:t>- Up to six alert types can be defined as </a:t>
            </a:r>
            <a:r>
              <a:rPr lang="en-US" altLang="en-US" sz="2200" i="1" dirty="0">
                <a:solidFill>
                  <a:srgbClr val="662046"/>
                </a:solidFill>
                <a:latin typeface="Arial" panose="020B0604020202020204" pitchFamily="34" charset="0"/>
                <a:cs typeface="Arial" panose="020B0604020202020204" pitchFamily="34" charset="0"/>
              </a:rPr>
              <a:t>critical.</a:t>
            </a:r>
          </a:p>
          <a:p>
            <a:pPr algn="just">
              <a:buFont typeface="Wingdings" pitchFamily="2" charset="2"/>
              <a:buChar char="q"/>
            </a:pPr>
            <a:endParaRPr lang="en-US" altLang="en-US" sz="2200" dirty="0">
              <a:solidFill>
                <a:srgbClr val="662046"/>
              </a:solidFill>
              <a:latin typeface="Arial" panose="020B0604020202020204" pitchFamily="34" charset="0"/>
              <a:cs typeface="Arial" panose="020B0604020202020204" pitchFamily="34" charset="0"/>
            </a:endParaRPr>
          </a:p>
          <a:p>
            <a:pPr algn="just"/>
            <a:r>
              <a:rPr lang="en-US" altLang="en-US" sz="2200" dirty="0">
                <a:solidFill>
                  <a:srgbClr val="662046"/>
                </a:solidFill>
                <a:latin typeface="Arial" panose="020B0604020202020204" pitchFamily="34" charset="0"/>
                <a:cs typeface="Arial" panose="020B0604020202020204" pitchFamily="34" charset="0"/>
              </a:rPr>
              <a:t>- Definition applies system wide.</a:t>
            </a:r>
          </a:p>
          <a:p>
            <a:pPr algn="just"/>
            <a:endParaRPr lang="en-US" altLang="en-US" sz="2200" dirty="0">
              <a:solidFill>
                <a:srgbClr val="662046"/>
              </a:solidFill>
              <a:latin typeface="Arial" panose="020B0604020202020204" pitchFamily="34" charset="0"/>
              <a:cs typeface="Arial" panose="020B0604020202020204" pitchFamily="34" charset="0"/>
            </a:endParaRPr>
          </a:p>
          <a:p>
            <a:pPr algn="just"/>
            <a:r>
              <a:rPr lang="en-US" altLang="en-US" sz="2200" dirty="0">
                <a:solidFill>
                  <a:srgbClr val="662046"/>
                </a:solidFill>
                <a:latin typeface="Arial" panose="020B0604020202020204" pitchFamily="34" charset="0"/>
                <a:cs typeface="Arial" panose="020B0604020202020204" pitchFamily="34" charset="0"/>
              </a:rPr>
              <a:t>- 3-letter abbreviations used for alerts are set by the System Administrator.</a:t>
            </a:r>
          </a:p>
        </p:txBody>
      </p:sp>
    </p:spTree>
    <p:extLst>
      <p:ext uri="{BB962C8B-B14F-4D97-AF65-F5344CB8AC3E}">
        <p14:creationId xmlns:p14="http://schemas.microsoft.com/office/powerpoint/2010/main" val="328575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0" y="2194506"/>
            <a:ext cx="414337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6"/>
          <p:cNvSpPr txBox="1">
            <a:spLocks noChangeArrowheads="1"/>
          </p:cNvSpPr>
          <p:nvPr/>
        </p:nvSpPr>
        <p:spPr bwMode="auto">
          <a:xfrm>
            <a:off x="872073" y="1438617"/>
            <a:ext cx="8271927" cy="707886"/>
          </a:xfrm>
          <a:prstGeom prst="rect">
            <a:avLst/>
          </a:prstGeom>
          <a:solidFill>
            <a:schemeClr val="bg1"/>
          </a:solidFill>
          <a:ln w="28575">
            <a:solidFill>
              <a:srgbClr val="FF0000"/>
            </a:solidFill>
            <a:miter lim="800000"/>
            <a:headEnd/>
            <a:tailEnd/>
          </a:ln>
        </p:spPr>
        <p:txBody>
          <a:bodyPr wrap="square">
            <a:spAutoFit/>
          </a:bodyPr>
          <a:lstStyle/>
          <a:p>
            <a:pPr eaLnBrk="1" hangingPunct="1">
              <a:defRPr/>
            </a:pPr>
            <a:r>
              <a:rPr lang="en-US" sz="2000" dirty="0" smtClean="0">
                <a:solidFill>
                  <a:srgbClr val="662046"/>
                </a:solidFill>
                <a:latin typeface="Arial" panose="020B0604020202020204" pitchFamily="34" charset="0"/>
                <a:cs typeface="Arial" panose="020B0604020202020204" pitchFamily="34" charset="0"/>
              </a:rPr>
              <a:t>3 – Create Critical Flight Alert Definition </a:t>
            </a:r>
          </a:p>
          <a:p>
            <a:pPr eaLnBrk="1" hangingPunct="1">
              <a:defRPr/>
            </a:pPr>
            <a:r>
              <a:rPr lang="en-US" sz="2000" dirty="0" smtClean="0">
                <a:solidFill>
                  <a:srgbClr val="662046"/>
                </a:solidFill>
                <a:latin typeface="Arial" panose="020B0604020202020204" pitchFamily="34" charset="0"/>
                <a:cs typeface="Arial" panose="020B0604020202020204" pitchFamily="34" charset="0"/>
              </a:rPr>
              <a:t>(Only users with System Administrator access can update this screen)</a:t>
            </a:r>
            <a:endParaRPr lang="en-US" sz="2000" dirty="0">
              <a:solidFill>
                <a:srgbClr val="662046"/>
              </a:solidFill>
              <a:latin typeface="Arial" panose="020B0604020202020204" pitchFamily="34" charset="0"/>
              <a:cs typeface="Arial" panose="020B0604020202020204" pitchFamily="34" charset="0"/>
            </a:endParaRPr>
          </a:p>
        </p:txBody>
      </p:sp>
      <p:sp>
        <p:nvSpPr>
          <p:cNvPr id="10" name="Title 1"/>
          <p:cNvSpPr>
            <a:spLocks noGrp="1"/>
          </p:cNvSpPr>
          <p:nvPr>
            <p:ph type="title"/>
          </p:nvPr>
        </p:nvSpPr>
        <p:spPr>
          <a:xfrm>
            <a:off x="915895" y="-64546"/>
            <a:ext cx="8912543" cy="1021977"/>
          </a:xfrm>
        </p:spPr>
        <p:txBody>
          <a:bodyPr>
            <a:normAutofit/>
          </a:bodyPr>
          <a:lstStyle/>
          <a:p>
            <a:pPr algn="l"/>
            <a:r>
              <a:rPr lang="en-US" sz="3200" dirty="0" smtClean="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rPr>
              <a:t>Critical Flight Definition</a:t>
            </a:r>
            <a:endParaRPr lang="en-GB" sz="3200" dirty="0">
              <a:solidFill>
                <a:srgbClr val="662046"/>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75969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7054" r="13211" b="17358"/>
          <a:stretch/>
        </p:blipFill>
        <p:spPr bwMode="auto">
          <a:xfrm>
            <a:off x="1151068" y="864506"/>
            <a:ext cx="7815266" cy="515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833202" y="1"/>
            <a:ext cx="7772400" cy="980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200" b="1" dirty="0" smtClean="0">
                <a:solidFill>
                  <a:srgbClr val="662046"/>
                </a:solidFill>
                <a:latin typeface="Arial" panose="020B0604020202020204" pitchFamily="34" charset="0"/>
                <a:cs typeface="Arial" panose="020B0604020202020204" pitchFamily="34" charset="0"/>
              </a:rPr>
              <a:t>Critical Flight List</a:t>
            </a:r>
            <a:endParaRPr lang="en-GB" sz="3200" b="1" dirty="0">
              <a:solidFill>
                <a:srgbClr val="6620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2921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741" y="1686547"/>
            <a:ext cx="8331001" cy="4265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6"/>
          <p:cNvSpPr txBox="1">
            <a:spLocks noChangeArrowheads="1"/>
          </p:cNvSpPr>
          <p:nvPr/>
        </p:nvSpPr>
        <p:spPr bwMode="auto">
          <a:xfrm>
            <a:off x="3491880" y="1686547"/>
            <a:ext cx="5757863" cy="707886"/>
          </a:xfrm>
          <a:prstGeom prst="rect">
            <a:avLst/>
          </a:prstGeom>
          <a:solidFill>
            <a:schemeClr val="bg1"/>
          </a:solidFill>
          <a:ln w="28575">
            <a:solidFill>
              <a:srgbClr val="FF0000"/>
            </a:solidFill>
            <a:miter lim="800000"/>
            <a:headEnd/>
            <a:tailEnd/>
          </a:ln>
        </p:spPr>
        <p:txBody>
          <a:bodyPr>
            <a:spAutoFit/>
          </a:bodyPr>
          <a:lstStyle/>
          <a:p>
            <a:pPr>
              <a:defRPr/>
            </a:pPr>
            <a:r>
              <a:rPr lang="en-US" sz="2000" dirty="0">
                <a:solidFill>
                  <a:srgbClr val="662046"/>
                </a:solidFill>
                <a:latin typeface="Arial" panose="020B0604020202020204" pitchFamily="34" charset="0"/>
                <a:cs typeface="Arial" panose="020B0604020202020204" pitchFamily="34" charset="0"/>
              </a:rPr>
              <a:t>Alert Details: Displays details for all critical alerts triggered for highlighted flight.</a:t>
            </a:r>
          </a:p>
        </p:txBody>
      </p:sp>
      <p:sp>
        <p:nvSpPr>
          <p:cNvPr id="9" name="Title 1"/>
          <p:cNvSpPr txBox="1">
            <a:spLocks/>
          </p:cNvSpPr>
          <p:nvPr/>
        </p:nvSpPr>
        <p:spPr>
          <a:xfrm>
            <a:off x="833202" y="1"/>
            <a:ext cx="7772400" cy="980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200" dirty="0" smtClean="0">
                <a:solidFill>
                  <a:srgbClr val="662046"/>
                </a:solidFill>
                <a:latin typeface="Arial" panose="020B0604020202020204" pitchFamily="34" charset="0"/>
                <a:cs typeface="Arial" panose="020B0604020202020204" pitchFamily="34" charset="0"/>
              </a:rPr>
              <a:t>Alert Details</a:t>
            </a:r>
            <a:endParaRPr lang="en-GB" sz="3200" dirty="0">
              <a:solidFill>
                <a:srgbClr val="6620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30319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226461"/>
            <a:ext cx="6552728" cy="500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6"/>
          <p:cNvSpPr txBox="1">
            <a:spLocks noChangeArrowheads="1"/>
          </p:cNvSpPr>
          <p:nvPr/>
        </p:nvSpPr>
        <p:spPr bwMode="auto">
          <a:xfrm>
            <a:off x="1567321" y="4921699"/>
            <a:ext cx="7038281" cy="1015663"/>
          </a:xfrm>
          <a:prstGeom prst="rect">
            <a:avLst/>
          </a:prstGeom>
          <a:solidFill>
            <a:schemeClr val="bg1"/>
          </a:solidFill>
          <a:ln w="28575">
            <a:solidFill>
              <a:srgbClr val="FF0000"/>
            </a:solidFill>
            <a:miter lim="800000"/>
            <a:headEnd/>
            <a:tailEnd/>
          </a:ln>
        </p:spPr>
        <p:txBody>
          <a:bodyPr wrap="square">
            <a:spAutoFit/>
          </a:bodyPr>
          <a:lstStyle/>
          <a:p>
            <a:pPr eaLnBrk="1" hangingPunct="1">
              <a:defRPr/>
            </a:pPr>
            <a:r>
              <a:rPr lang="en-US" sz="2000" dirty="0">
                <a:solidFill>
                  <a:srgbClr val="662046"/>
                </a:solidFill>
                <a:latin typeface="Arial" panose="020B0604020202020204" pitchFamily="34" charset="0"/>
                <a:cs typeface="Arial" panose="020B0604020202020204" pitchFamily="34" charset="0"/>
              </a:rPr>
              <a:t>View Schedule: Displays schedule and vital flight information for departures 1 day before, day of and 1 day after for market of flight highlighted.</a:t>
            </a:r>
          </a:p>
        </p:txBody>
      </p:sp>
      <p:sp>
        <p:nvSpPr>
          <p:cNvPr id="10" name="Title 1"/>
          <p:cNvSpPr txBox="1">
            <a:spLocks/>
          </p:cNvSpPr>
          <p:nvPr/>
        </p:nvSpPr>
        <p:spPr>
          <a:xfrm>
            <a:off x="833202" y="1"/>
            <a:ext cx="7772400" cy="980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200" dirty="0" smtClean="0">
                <a:solidFill>
                  <a:srgbClr val="662046"/>
                </a:solidFill>
                <a:latin typeface="Arial" panose="020B0604020202020204" pitchFamily="34" charset="0"/>
                <a:cs typeface="Arial" panose="020B0604020202020204" pitchFamily="34" charset="0"/>
              </a:rPr>
              <a:t>View Schedule</a:t>
            </a:r>
            <a:endParaRPr lang="en-GB" sz="3200" dirty="0">
              <a:solidFill>
                <a:srgbClr val="6620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25372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7054" r="13211" b="17358"/>
          <a:stretch/>
        </p:blipFill>
        <p:spPr bwMode="auto">
          <a:xfrm>
            <a:off x="860421" y="1200893"/>
            <a:ext cx="7494500" cy="4946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6"/>
          <p:cNvSpPr txBox="1">
            <a:spLocks noChangeArrowheads="1"/>
          </p:cNvSpPr>
          <p:nvPr/>
        </p:nvSpPr>
        <p:spPr bwMode="auto">
          <a:xfrm>
            <a:off x="3397256" y="1897552"/>
            <a:ext cx="5757863" cy="707886"/>
          </a:xfrm>
          <a:prstGeom prst="rect">
            <a:avLst/>
          </a:prstGeom>
          <a:solidFill>
            <a:schemeClr val="bg1"/>
          </a:solidFill>
          <a:ln w="28575">
            <a:solidFill>
              <a:srgbClr val="FF0000"/>
            </a:solidFill>
            <a:miter lim="800000"/>
            <a:headEnd/>
            <a:tailEnd/>
          </a:ln>
        </p:spPr>
        <p:txBody>
          <a:bodyPr>
            <a:spAutoFit/>
          </a:bodyPr>
          <a:lstStyle/>
          <a:p>
            <a:pPr eaLnBrk="1" hangingPunct="1">
              <a:defRPr/>
            </a:pPr>
            <a:r>
              <a:rPr lang="en-US" sz="2000" dirty="0">
                <a:solidFill>
                  <a:srgbClr val="662046"/>
                </a:solidFill>
                <a:latin typeface="Arial" panose="020B0604020202020204" pitchFamily="34" charset="0"/>
                <a:cs typeface="Arial" panose="020B0604020202020204" pitchFamily="34" charset="0"/>
              </a:rPr>
              <a:t>Decision support: Central Display to review all flight details and system recommendations.</a:t>
            </a:r>
          </a:p>
        </p:txBody>
      </p:sp>
      <p:sp>
        <p:nvSpPr>
          <p:cNvPr id="10" name="Title 1"/>
          <p:cNvSpPr txBox="1">
            <a:spLocks/>
          </p:cNvSpPr>
          <p:nvPr/>
        </p:nvSpPr>
        <p:spPr>
          <a:xfrm>
            <a:off x="833202" y="1"/>
            <a:ext cx="7772400" cy="980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200" dirty="0" smtClean="0">
                <a:solidFill>
                  <a:srgbClr val="662046"/>
                </a:solidFill>
                <a:latin typeface="Arial" panose="020B0604020202020204" pitchFamily="34" charset="0"/>
                <a:cs typeface="Arial" panose="020B0604020202020204" pitchFamily="34" charset="0"/>
              </a:rPr>
              <a:t>Decision Support</a:t>
            </a:r>
            <a:endParaRPr lang="en-GB" sz="3200" dirty="0">
              <a:solidFill>
                <a:srgbClr val="6620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24851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9" name="Rectangle 2"/>
          <p:cNvSpPr txBox="1">
            <a:spLocks noChangeArrowheads="1"/>
          </p:cNvSpPr>
          <p:nvPr/>
        </p:nvSpPr>
        <p:spPr bwMode="auto">
          <a:xfrm>
            <a:off x="1132781" y="2684119"/>
            <a:ext cx="7772400" cy="688975"/>
          </a:xfrm>
          <a:prstGeom prst="rect">
            <a:avLst/>
          </a:prstGeo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smtClean="0">
                <a:ln>
                  <a:noFill/>
                </a:ln>
                <a:solidFill>
                  <a:srgbClr val="662046"/>
                </a:solidFill>
                <a:effectLst/>
                <a:uLnTx/>
                <a:uFillTx/>
                <a:latin typeface="Arial" panose="020B0604020202020204" pitchFamily="34" charset="0"/>
                <a:ea typeface="+mj-ea"/>
                <a:cs typeface="Arial" panose="020B0604020202020204" pitchFamily="34" charset="0"/>
              </a:rPr>
              <a:t>Questions?</a:t>
            </a:r>
          </a:p>
        </p:txBody>
      </p:sp>
    </p:spTree>
    <p:extLst>
      <p:ext uri="{BB962C8B-B14F-4D97-AF65-F5344CB8AC3E}">
        <p14:creationId xmlns:p14="http://schemas.microsoft.com/office/powerpoint/2010/main" val="13625534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9" name="Rectangle 2"/>
          <p:cNvSpPr txBox="1">
            <a:spLocks noChangeArrowheads="1"/>
          </p:cNvSpPr>
          <p:nvPr/>
        </p:nvSpPr>
        <p:spPr bwMode="auto">
          <a:xfrm>
            <a:off x="1132781" y="2684119"/>
            <a:ext cx="7772400" cy="688975"/>
          </a:xfrm>
          <a:prstGeom prst="rect">
            <a:avLst/>
          </a:prstGeo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rgbClr val="662046"/>
                </a:solidFill>
                <a:effectLst/>
                <a:uLnTx/>
                <a:uFillTx/>
                <a:latin typeface="Arial" panose="020B0604020202020204" pitchFamily="34" charset="0"/>
                <a:ea typeface="+mj-ea"/>
                <a:cs typeface="Arial" panose="020B0604020202020204" pitchFamily="34" charset="0"/>
              </a:rPr>
              <a:t>Thank you..!</a:t>
            </a:r>
          </a:p>
        </p:txBody>
      </p:sp>
    </p:spTree>
    <p:extLst>
      <p:ext uri="{BB962C8B-B14F-4D97-AF65-F5344CB8AC3E}">
        <p14:creationId xmlns:p14="http://schemas.microsoft.com/office/powerpoint/2010/main" val="4223928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0"/>
            <a:ext cx="8912543" cy="1143000"/>
          </a:xfrm>
        </p:spPr>
        <p:txBody>
          <a:bodyPr>
            <a:normAutofit/>
          </a:bodyPr>
          <a:lstStyle/>
          <a:p>
            <a:pPr algn="l"/>
            <a:r>
              <a:rPr lang="en-US" sz="3200" b="1" dirty="0" smtClean="0">
                <a:solidFill>
                  <a:srgbClr val="662046"/>
                </a:solidFill>
                <a:latin typeface="Arial" panose="020B0604020202020204" pitchFamily="34" charset="0"/>
                <a:cs typeface="Arial" panose="020B0604020202020204" pitchFamily="34" charset="0"/>
              </a:rPr>
              <a:t>On </a:t>
            </a:r>
            <a:r>
              <a:rPr lang="en-US" sz="3200" b="1" dirty="0">
                <a:solidFill>
                  <a:srgbClr val="662046"/>
                </a:solidFill>
                <a:latin typeface="Arial" panose="020B0604020202020204" pitchFamily="34" charset="0"/>
                <a:cs typeface="Arial" panose="020B0604020202020204" pitchFamily="34" charset="0"/>
              </a:rPr>
              <a:t>Demand Flight Optimization</a:t>
            </a:r>
            <a:endParaRPr lang="en-GB" sz="3200" b="1" dirty="0">
              <a:solidFill>
                <a:srgbClr val="662046"/>
              </a:solidFill>
              <a:latin typeface="Arial" panose="020B0604020202020204" pitchFamily="34" charset="0"/>
              <a:cs typeface="Arial" panose="020B0604020202020204" pitchFamily="34" charset="0"/>
            </a:endParaRPr>
          </a:p>
        </p:txBody>
      </p:sp>
      <p:pic>
        <p:nvPicPr>
          <p:cNvPr id="7" name="Picture 6" descr="Oneworld_logo 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3"/>
          <a:stretch>
            <a:fillRect/>
          </a:stretch>
        </p:blipFill>
        <p:spPr>
          <a:xfrm>
            <a:off x="0" y="0"/>
            <a:ext cx="849614" cy="3373094"/>
          </a:xfrm>
          <a:prstGeom prst="rect">
            <a:avLst/>
          </a:prstGeom>
        </p:spPr>
      </p:pic>
      <p:sp>
        <p:nvSpPr>
          <p:cNvPr id="9" name="Rectangle 3"/>
          <p:cNvSpPr txBox="1">
            <a:spLocks noChangeArrowheads="1"/>
          </p:cNvSpPr>
          <p:nvPr/>
        </p:nvSpPr>
        <p:spPr bwMode="auto">
          <a:xfrm>
            <a:off x="849614" y="1076947"/>
            <a:ext cx="83820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600">
                <a:solidFill>
                  <a:srgbClr val="5E6A71"/>
                </a:solidFill>
                <a:latin typeface="+mn-lt"/>
                <a:ea typeface="+mn-ea"/>
                <a:cs typeface="+mn-cs"/>
              </a:defRPr>
            </a:lvl1pPr>
            <a:lvl2pPr marL="742950" indent="-285750" algn="l" rtl="0" eaLnBrk="0" fontAlgn="base" hangingPunct="0">
              <a:spcBef>
                <a:spcPct val="20000"/>
              </a:spcBef>
              <a:spcAft>
                <a:spcPct val="0"/>
              </a:spcAft>
              <a:buChar char="–"/>
              <a:defRPr sz="1600">
                <a:solidFill>
                  <a:srgbClr val="5E6A71"/>
                </a:solidFill>
                <a:latin typeface="+mn-lt"/>
                <a:ea typeface="+mn-ea"/>
              </a:defRPr>
            </a:lvl2pPr>
            <a:lvl3pPr marL="1143000" indent="-228600" algn="l" rtl="0" eaLnBrk="0" fontAlgn="base" hangingPunct="0">
              <a:spcBef>
                <a:spcPct val="20000"/>
              </a:spcBef>
              <a:spcAft>
                <a:spcPct val="0"/>
              </a:spcAft>
              <a:buChar char="•"/>
              <a:defRPr sz="1600">
                <a:solidFill>
                  <a:srgbClr val="5E6A71"/>
                </a:solidFill>
                <a:latin typeface="+mn-lt"/>
                <a:ea typeface="+mn-ea"/>
              </a:defRPr>
            </a:lvl3pPr>
            <a:lvl4pPr marL="1600200" indent="-228600" algn="l" rtl="0" eaLnBrk="0" fontAlgn="base" hangingPunct="0">
              <a:spcBef>
                <a:spcPct val="20000"/>
              </a:spcBef>
              <a:spcAft>
                <a:spcPct val="0"/>
              </a:spcAft>
              <a:buChar char="–"/>
              <a:defRPr sz="1600">
                <a:solidFill>
                  <a:srgbClr val="5E6A71"/>
                </a:solidFill>
                <a:latin typeface="+mn-lt"/>
                <a:ea typeface="+mn-ea"/>
              </a:defRPr>
            </a:lvl4pPr>
            <a:lvl5pPr marL="2057400" indent="-228600" algn="l" rtl="0" eaLnBrk="0" fontAlgn="base" hangingPunct="0">
              <a:spcBef>
                <a:spcPct val="20000"/>
              </a:spcBef>
              <a:spcAft>
                <a:spcPct val="0"/>
              </a:spcAft>
              <a:buChar char="»"/>
              <a:defRPr sz="1600">
                <a:solidFill>
                  <a:srgbClr val="5E6A71"/>
                </a:solidFill>
                <a:latin typeface="+mn-lt"/>
                <a:ea typeface="+mn-ea"/>
              </a:defRPr>
            </a:lvl5pPr>
            <a:lvl6pPr marL="2514600" indent="-228600" algn="l" rtl="0" fontAlgn="base">
              <a:spcBef>
                <a:spcPct val="20000"/>
              </a:spcBef>
              <a:spcAft>
                <a:spcPct val="0"/>
              </a:spcAft>
              <a:buChar char="»"/>
              <a:defRPr sz="1600">
                <a:solidFill>
                  <a:srgbClr val="5E6A71"/>
                </a:solidFill>
                <a:latin typeface="+mn-lt"/>
                <a:ea typeface="+mn-ea"/>
              </a:defRPr>
            </a:lvl6pPr>
            <a:lvl7pPr marL="2971800" indent="-228600" algn="l" rtl="0" fontAlgn="base">
              <a:spcBef>
                <a:spcPct val="20000"/>
              </a:spcBef>
              <a:spcAft>
                <a:spcPct val="0"/>
              </a:spcAft>
              <a:buChar char="»"/>
              <a:defRPr sz="1600">
                <a:solidFill>
                  <a:srgbClr val="5E6A71"/>
                </a:solidFill>
                <a:latin typeface="+mn-lt"/>
                <a:ea typeface="+mn-ea"/>
              </a:defRPr>
            </a:lvl7pPr>
            <a:lvl8pPr marL="3429000" indent="-228600" algn="l" rtl="0" fontAlgn="base">
              <a:spcBef>
                <a:spcPct val="20000"/>
              </a:spcBef>
              <a:spcAft>
                <a:spcPct val="0"/>
              </a:spcAft>
              <a:buChar char="»"/>
              <a:defRPr sz="1600">
                <a:solidFill>
                  <a:srgbClr val="5E6A71"/>
                </a:solidFill>
                <a:latin typeface="+mn-lt"/>
                <a:ea typeface="+mn-ea"/>
              </a:defRPr>
            </a:lvl8pPr>
            <a:lvl9pPr marL="3886200" indent="-228600" algn="l" rtl="0" fontAlgn="base">
              <a:spcBef>
                <a:spcPct val="20000"/>
              </a:spcBef>
              <a:spcAft>
                <a:spcPct val="0"/>
              </a:spcAft>
              <a:buChar char="»"/>
              <a:defRPr sz="1600">
                <a:solidFill>
                  <a:srgbClr val="5E6A71"/>
                </a:solidFill>
                <a:latin typeface="+mn-lt"/>
                <a:ea typeface="+mn-ea"/>
              </a:defRPr>
            </a:lvl9pPr>
          </a:lstStyle>
          <a:p>
            <a:pPr lvl="1" algn="just" eaLnBrk="1" hangingPunct="1"/>
            <a:r>
              <a:rPr lang="en-US" sz="2400" kern="0" dirty="0" smtClean="0">
                <a:solidFill>
                  <a:srgbClr val="662046"/>
                </a:solidFill>
                <a:latin typeface="Arial" panose="020B0604020202020204" pitchFamily="34" charset="0"/>
                <a:cs typeface="Arial" panose="020B0604020202020204" pitchFamily="34" charset="0"/>
              </a:rPr>
              <a:t>Create </a:t>
            </a:r>
            <a:r>
              <a:rPr lang="en-US" sz="2400" kern="0" dirty="0">
                <a:solidFill>
                  <a:srgbClr val="662046"/>
                </a:solidFill>
                <a:latin typeface="Arial" panose="020B0604020202020204" pitchFamily="34" charset="0"/>
                <a:cs typeface="Arial" panose="020B0604020202020204" pitchFamily="34" charset="0"/>
              </a:rPr>
              <a:t>queries for selecting groups of flight legs to optimize at the next </a:t>
            </a:r>
            <a:r>
              <a:rPr lang="en-US" sz="2400" kern="0" dirty="0" smtClean="0">
                <a:solidFill>
                  <a:srgbClr val="662046"/>
                </a:solidFill>
                <a:latin typeface="Arial" panose="020B0604020202020204" pitchFamily="34" charset="0"/>
                <a:cs typeface="Arial" panose="020B0604020202020204" pitchFamily="34" charset="0"/>
              </a:rPr>
              <a:t>daily </a:t>
            </a:r>
            <a:r>
              <a:rPr lang="en-US" sz="2400" kern="0" dirty="0">
                <a:solidFill>
                  <a:srgbClr val="662046"/>
                </a:solidFill>
                <a:latin typeface="Arial" panose="020B0604020202020204" pitchFamily="34" charset="0"/>
                <a:cs typeface="Arial" panose="020B0604020202020204" pitchFamily="34" charset="0"/>
              </a:rPr>
              <a:t>optimization process</a:t>
            </a:r>
            <a:r>
              <a:rPr lang="en-US" sz="2400" kern="0" dirty="0" smtClean="0">
                <a:solidFill>
                  <a:srgbClr val="662046"/>
                </a:solidFill>
                <a:latin typeface="Arial" panose="020B0604020202020204" pitchFamily="34" charset="0"/>
                <a:cs typeface="Arial" panose="020B0604020202020204" pitchFamily="34" charset="0"/>
              </a:rPr>
              <a:t>.</a:t>
            </a:r>
            <a:endParaRPr lang="en-US" sz="2400" kern="0" dirty="0">
              <a:solidFill>
                <a:srgbClr val="662046"/>
              </a:solidFill>
              <a:latin typeface="Arial" panose="020B0604020202020204" pitchFamily="34" charset="0"/>
              <a:cs typeface="Arial" panose="020B060402020202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110" y="1989574"/>
            <a:ext cx="7225911" cy="4630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5"/>
          <a:stretch>
            <a:fillRect/>
          </a:stretch>
        </p:blipFill>
        <p:spPr>
          <a:xfrm>
            <a:off x="8259053" y="6235931"/>
            <a:ext cx="1485900" cy="419100"/>
          </a:xfrm>
          <a:prstGeom prst="rect">
            <a:avLst/>
          </a:prstGeom>
        </p:spPr>
      </p:pic>
    </p:spTree>
    <p:extLst>
      <p:ext uri="{BB962C8B-B14F-4D97-AF65-F5344CB8AC3E}">
        <p14:creationId xmlns:p14="http://schemas.microsoft.com/office/powerpoint/2010/main" val="4188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36" name="Rectangle 2"/>
          <p:cNvSpPr txBox="1">
            <a:spLocks noChangeArrowheads="1"/>
          </p:cNvSpPr>
          <p:nvPr/>
        </p:nvSpPr>
        <p:spPr bwMode="auto">
          <a:xfrm>
            <a:off x="1117014" y="2832865"/>
            <a:ext cx="7772400" cy="1470025"/>
          </a:xfrm>
          <a:prstGeom prst="rect">
            <a:avLst/>
          </a:prstGeom>
          <a:solidFill>
            <a:srgbClr val="FFFFFF"/>
          </a:solidFill>
          <a:ln>
            <a:solidFill>
              <a:schemeClr val="bg1"/>
            </a:solidFill>
            <a:miter lim="800000"/>
            <a:headEnd/>
            <a:tailEnd/>
          </a:ln>
        </p:spPr>
        <p:txBody>
          <a:bodyPr vert="horz" wrap="square" lIns="91440" tIns="45720" rIns="91440" bIns="45720" numCol="1" rtlCol="0" anchor="t"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662046"/>
                </a:solidFill>
                <a:latin typeface="Arial" panose="020B0604020202020204" pitchFamily="34" charset="0"/>
                <a:cs typeface="Arial" panose="020B0604020202020204" pitchFamily="34" charset="0"/>
              </a:rPr>
              <a:t>PROS O&amp;D Optimizer </a:t>
            </a:r>
          </a:p>
        </p:txBody>
      </p:sp>
      <p:sp>
        <p:nvSpPr>
          <p:cNvPr id="67" name="Rectangle 3"/>
          <p:cNvSpPr txBox="1">
            <a:spLocks noChangeArrowheads="1"/>
          </p:cNvSpPr>
          <p:nvPr/>
        </p:nvSpPr>
        <p:spPr>
          <a:xfrm>
            <a:off x="2596564" y="3462094"/>
            <a:ext cx="4813300" cy="12144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smtClean="0">
                <a:solidFill>
                  <a:srgbClr val="662046"/>
                </a:solidFill>
                <a:latin typeface="Arial" panose="020B0604020202020204" pitchFamily="34" charset="0"/>
                <a:cs typeface="Arial" panose="020B0604020202020204" pitchFamily="34" charset="0"/>
              </a:rPr>
              <a:t>Optimizer Parameters</a:t>
            </a:r>
          </a:p>
        </p:txBody>
      </p:sp>
    </p:spTree>
    <p:extLst>
      <p:ext uri="{BB962C8B-B14F-4D97-AF65-F5344CB8AC3E}">
        <p14:creationId xmlns:p14="http://schemas.microsoft.com/office/powerpoint/2010/main" val="31813414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14" y="20638"/>
            <a:ext cx="8912543" cy="1143000"/>
          </a:xfrm>
        </p:spPr>
        <p:txBody>
          <a:bodyPr>
            <a:normAutofit/>
          </a:bodyPr>
          <a:lstStyle/>
          <a:p>
            <a:pPr algn="l"/>
            <a:r>
              <a:rPr lang="en-US" sz="3200" b="1" dirty="0" smtClean="0">
                <a:solidFill>
                  <a:srgbClr val="662046"/>
                </a:solidFill>
                <a:latin typeface="Arial" panose="020B0604020202020204" pitchFamily="34" charset="0"/>
                <a:cs typeface="Arial" panose="020B0604020202020204" pitchFamily="34" charset="0"/>
              </a:rPr>
              <a:t>Optimizer </a:t>
            </a:r>
            <a:r>
              <a:rPr lang="en-US" sz="3200" b="1" dirty="0">
                <a:solidFill>
                  <a:srgbClr val="662046"/>
                </a:solidFill>
                <a:latin typeface="Arial" panose="020B0604020202020204" pitchFamily="34" charset="0"/>
                <a:cs typeface="Arial" panose="020B0604020202020204" pitchFamily="34" charset="0"/>
              </a:rPr>
              <a:t>Parameters</a:t>
            </a:r>
            <a:endParaRPr lang="en-GB" sz="3200" b="1"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713" y="934892"/>
            <a:ext cx="7345025" cy="5208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bwMode="auto">
          <a:xfrm>
            <a:off x="4926313" y="3754292"/>
            <a:ext cx="1242442" cy="148393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Arial" charset="0"/>
              <a:ea typeface="ＭＳ Ｐゴシック" pitchFamily="1" charset="-128"/>
            </a:endParaRPr>
          </a:p>
        </p:txBody>
      </p:sp>
    </p:spTree>
    <p:extLst>
      <p:ext uri="{BB962C8B-B14F-4D97-AF65-F5344CB8AC3E}">
        <p14:creationId xmlns:p14="http://schemas.microsoft.com/office/powerpoint/2010/main" val="83351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054" y="0"/>
            <a:ext cx="8912543" cy="1143000"/>
          </a:xfrm>
        </p:spPr>
        <p:txBody>
          <a:bodyPr>
            <a:normAutofit/>
          </a:bodyPr>
          <a:lstStyle/>
          <a:p>
            <a:pPr algn="l"/>
            <a:r>
              <a:rPr lang="en-US" sz="3200" dirty="0">
                <a:solidFill>
                  <a:srgbClr val="662046"/>
                </a:solidFill>
                <a:latin typeface="Arial" panose="020B0604020202020204" pitchFamily="34" charset="0"/>
                <a:cs typeface="Arial" panose="020B0604020202020204" pitchFamily="34" charset="0"/>
              </a:rPr>
              <a:t>Optimizer Parameters</a:t>
            </a:r>
            <a:endParaRPr lang="en-GB" sz="3200" dirty="0">
              <a:solidFill>
                <a:srgbClr val="662046"/>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8162231" y="6235931"/>
            <a:ext cx="1485900" cy="419100"/>
          </a:xfrm>
          <a:prstGeom prst="rect">
            <a:avLst/>
          </a:prstGeom>
        </p:spPr>
      </p:pic>
      <p:pic>
        <p:nvPicPr>
          <p:cNvPr id="7" name="Picture 6" descr="Oneworld_logo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14" y="6147263"/>
            <a:ext cx="419099" cy="419099"/>
          </a:xfrm>
          <a:prstGeom prst="rect">
            <a:avLst/>
          </a:prstGeom>
        </p:spPr>
      </p:pic>
      <p:pic>
        <p:nvPicPr>
          <p:cNvPr id="8" name="Picture 7"/>
          <p:cNvPicPr>
            <a:picLocks noChangeAspect="1"/>
          </p:cNvPicPr>
          <p:nvPr/>
        </p:nvPicPr>
        <p:blipFill>
          <a:blip r:embed="rId4"/>
          <a:stretch>
            <a:fillRect/>
          </a:stretch>
        </p:blipFill>
        <p:spPr>
          <a:xfrm>
            <a:off x="0" y="0"/>
            <a:ext cx="849614" cy="3373094"/>
          </a:xfrm>
          <a:prstGeom prst="rect">
            <a:avLst/>
          </a:prstGeom>
        </p:spPr>
      </p:pic>
      <p:sp>
        <p:nvSpPr>
          <p:cNvPr id="40" name="Rectangle 3"/>
          <p:cNvSpPr txBox="1">
            <a:spLocks noChangeArrowheads="1"/>
          </p:cNvSpPr>
          <p:nvPr/>
        </p:nvSpPr>
        <p:spPr>
          <a:xfrm>
            <a:off x="849613" y="1340223"/>
            <a:ext cx="8798518" cy="4267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gn="just">
              <a:spcBef>
                <a:spcPts val="0"/>
              </a:spcBef>
              <a:buFont typeface="Arial" pitchFamily="34" charset="0"/>
              <a:buChar char="–"/>
            </a:pPr>
            <a:r>
              <a:rPr lang="en-US" sz="2400" dirty="0">
                <a:solidFill>
                  <a:srgbClr val="662046"/>
                </a:solidFill>
                <a:latin typeface="Arial" panose="020B0604020202020204" pitchFamily="34" charset="0"/>
                <a:cs typeface="Arial" panose="020B0604020202020204" pitchFamily="34" charset="0"/>
              </a:rPr>
              <a:t>PROS O&amp;D users define linkable parameters to influence the optimization processes. Whenever anyone modifies a linkable parameter, PROS O&amp;D re-optimizes the flights to which the parameter is linked. </a:t>
            </a:r>
          </a:p>
          <a:p>
            <a:pPr marL="457200" lvl="1" indent="0">
              <a:buNone/>
            </a:pPr>
            <a:endParaRPr lang="en-US" dirty="0">
              <a:solidFill>
                <a:srgbClr val="6620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46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BDAD5C84D69BE479ED0D9A643761D42" ma:contentTypeVersion="12" ma:contentTypeDescription="Create a new document." ma:contentTypeScope="" ma:versionID="b99630429b8502cedcc758056235830f">
  <xsd:schema xmlns:xsd="http://www.w3.org/2001/XMLSchema" xmlns:xs="http://www.w3.org/2001/XMLSchema" xmlns:p="http://schemas.microsoft.com/office/2006/metadata/properties" targetNamespace="http://schemas.microsoft.com/office/2006/metadata/properties" ma:root="true" ma:fieldsID="fcde0750b04fdd20357115a0ebff6a0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Item 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8D7961-A834-46CB-8A90-DF681390D0A9}">
  <ds:schemaRefs>
    <ds:schemaRef ds:uri="http://purl.org/dc/elements/1.1/"/>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644D17FD-FC0B-4F88-99B2-A345ECFDB3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2924335-93EE-4B1B-B7DF-747E8FEB72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3418</TotalTime>
  <Words>2150</Words>
  <Application>Microsoft Office PowerPoint</Application>
  <PresentationFormat>Custom</PresentationFormat>
  <Paragraphs>256</Paragraphs>
  <Slides>59</Slides>
  <Notes>1</Notes>
  <HiddenSlides>3</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  PROS O&amp;D Optimizer</vt:lpstr>
      <vt:lpstr>Agenda</vt:lpstr>
      <vt:lpstr>PowerPoint Presentation</vt:lpstr>
      <vt:lpstr>PowerPoint Presentation</vt:lpstr>
      <vt:lpstr>Leg Re-Optimization</vt:lpstr>
      <vt:lpstr>On Demand Flight Optimization</vt:lpstr>
      <vt:lpstr>PowerPoint Presentation</vt:lpstr>
      <vt:lpstr>Optimizer Parameters</vt:lpstr>
      <vt:lpstr>Optimizer Parameters</vt:lpstr>
      <vt:lpstr>Optimizer Parameters</vt:lpstr>
      <vt:lpstr>Upgrade</vt:lpstr>
      <vt:lpstr>Upgrade</vt:lpstr>
      <vt:lpstr>Overbooking</vt:lpstr>
      <vt:lpstr>Overbooking</vt:lpstr>
      <vt:lpstr>Overbooking</vt:lpstr>
      <vt:lpstr>Decrement</vt:lpstr>
      <vt:lpstr>Bid Price</vt:lpstr>
      <vt:lpstr>Bid Price Floor - GUI</vt:lpstr>
      <vt:lpstr>Bid Price Floor - GUI</vt:lpstr>
      <vt:lpstr>Bid Price Floor - Examples</vt:lpstr>
      <vt:lpstr>Bid Price Floor - GUI</vt:lpstr>
      <vt:lpstr>PowerPoint Presentation</vt:lpstr>
      <vt:lpstr>Flight Pattern Links</vt:lpstr>
      <vt:lpstr>Flight Pattern Links</vt:lpstr>
      <vt:lpstr>Application of Optimizer Parameters</vt:lpstr>
      <vt:lpstr>Application of Optimizer Parameters</vt:lpstr>
      <vt:lpstr>PowerPoint Presentation</vt:lpstr>
      <vt:lpstr>Log-in Page</vt:lpstr>
      <vt:lpstr>Application Home Page</vt:lpstr>
      <vt:lpstr>Optimizer – Flight Query</vt:lpstr>
      <vt:lpstr>Flight Summary</vt:lpstr>
      <vt:lpstr>DSC Screen</vt:lpstr>
      <vt:lpstr>Booking curve</vt:lpstr>
      <vt:lpstr>Bid Price</vt:lpstr>
      <vt:lpstr>Bid Price</vt:lpstr>
      <vt:lpstr>ODIF/Leg Map - Demand</vt:lpstr>
      <vt:lpstr>ODIF/Leg Map - Demand</vt:lpstr>
      <vt:lpstr>ODIF/Leg Map – Bid Price</vt:lpstr>
      <vt:lpstr>ODIF/Leg Map – Bid Price</vt:lpstr>
      <vt:lpstr>Parameters</vt:lpstr>
      <vt:lpstr>Upgrade Optimization</vt:lpstr>
      <vt:lpstr>Overbooking Optimization</vt:lpstr>
      <vt:lpstr>Decrement Optimization</vt:lpstr>
      <vt:lpstr>Decrement Optimization</vt:lpstr>
      <vt:lpstr>Traffic Mix</vt:lpstr>
      <vt:lpstr>Traffic Mix</vt:lpstr>
      <vt:lpstr>Parameter Matrix</vt:lpstr>
      <vt:lpstr>Alerts</vt:lpstr>
      <vt:lpstr>Active Optimizer Alerts</vt:lpstr>
      <vt:lpstr>Alert Types</vt:lpstr>
      <vt:lpstr>Alert Definition</vt:lpstr>
      <vt:lpstr>PowerPoint Presentation</vt:lpstr>
      <vt:lpstr>Critical Flight Definition</vt:lpstr>
      <vt:lpstr>PowerPoint Presentation</vt:lpstr>
      <vt:lpstr>PowerPoint Presentation</vt:lpstr>
      <vt:lpstr>PowerPoint Presentation</vt:lpstr>
      <vt:lpstr>PowerPoint Presentation</vt:lpstr>
      <vt:lpstr>PowerPoint Presentation</vt:lpstr>
      <vt:lpstr>PowerPoint Presentation</vt:lpstr>
    </vt:vector>
  </TitlesOfParts>
  <Company>Qatar Airways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Gina Jamil</dc:creator>
  <cp:lastModifiedBy>Armand Carmona Budesca</cp:lastModifiedBy>
  <cp:revision>260</cp:revision>
  <cp:lastPrinted>2013-06-10T08:09:07Z</cp:lastPrinted>
  <dcterms:created xsi:type="dcterms:W3CDTF">2013-04-30T04:48:15Z</dcterms:created>
  <dcterms:modified xsi:type="dcterms:W3CDTF">2015-05-10T13:10:26Z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0x0101001BDAD5C84D69BE479ED0D9A643761D42</vt:lpwstr>
  </property>
</Properties>
</file>